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x="18288000" cy="10287000"/>
  <p:notesSz cx="6858000" cy="9144000"/>
  <p:embeddedFontLst>
    <p:embeddedFont>
      <p:font typeface="Poppins Semi-Bold" charset="1" panose="00000700000000000000"/>
      <p:regular r:id="rId71"/>
    </p:embeddedFont>
    <p:embeddedFont>
      <p:font typeface="Montserrat Bold" charset="1" panose="00000800000000000000"/>
      <p:regular r:id="rId72"/>
    </p:embeddedFont>
    <p:embeddedFont>
      <p:font typeface="Montserrat" charset="1" panose="00000500000000000000"/>
      <p:regular r:id="rId73"/>
    </p:embeddedFont>
    <p:embeddedFont>
      <p:font typeface="Montserrat Semi-Bold" charset="1" panose="00000700000000000000"/>
      <p:regular r:id="rId74"/>
    </p:embeddedFont>
    <p:embeddedFont>
      <p:font typeface="Anca Coder" charset="1" panose="020B0509020502020204"/>
      <p:regular r:id="rId75"/>
    </p:embeddedFont>
    <p:embeddedFont>
      <p:font typeface="Poppins Bold" charset="1" panose="00000800000000000000"/>
      <p:regular r:id="rId76"/>
    </p:embeddedFont>
    <p:embeddedFont>
      <p:font typeface="Poppins" charset="1" panose="00000500000000000000"/>
      <p:regular r:id="rId77"/>
    </p:embeddedFont>
    <p:embeddedFont>
      <p:font typeface="Poppins Italics" charset="1" panose="00000500000000000000"/>
      <p:regular r:id="rId78"/>
    </p:embeddedFont>
    <p:embeddedFont>
      <p:font typeface="Anca Coder Bold" charset="1" panose="020B0809020502020204"/>
      <p:regular r:id="rId79"/>
    </p:embeddedFont>
    <p:embeddedFont>
      <p:font typeface="Roboto" charset="1" panose="02000000000000000000"/>
      <p:regular r:id="rId80"/>
    </p:embeddedFont>
    <p:embeddedFont>
      <p:font typeface="Roboto Bold" charset="1" panose="02000000000000000000"/>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fonts/font71.fntdata" Type="http://schemas.openxmlformats.org/officeDocument/2006/relationships/font"/><Relationship Id="rId72" Target="fonts/font72.fntdata" Type="http://schemas.openxmlformats.org/officeDocument/2006/relationships/font"/><Relationship Id="rId73" Target="fonts/font73.fntdata" Type="http://schemas.openxmlformats.org/officeDocument/2006/relationships/font"/><Relationship Id="rId74" Target="fonts/font74.fntdata" Type="http://schemas.openxmlformats.org/officeDocument/2006/relationships/font"/><Relationship Id="rId75" Target="fonts/font75.fntdata" Type="http://schemas.openxmlformats.org/officeDocument/2006/relationships/font"/><Relationship Id="rId76" Target="fonts/font76.fntdata" Type="http://schemas.openxmlformats.org/officeDocument/2006/relationships/font"/><Relationship Id="rId77" Target="fonts/font77.fntdata" Type="http://schemas.openxmlformats.org/officeDocument/2006/relationships/font"/><Relationship Id="rId78" Target="fonts/font78.fntdata" Type="http://schemas.openxmlformats.org/officeDocument/2006/relationships/font"/><Relationship Id="rId79" Target="fonts/font79.fntdata" Type="http://schemas.openxmlformats.org/officeDocument/2006/relationships/font"/><Relationship Id="rId8" Target="slides/slide3.xml" Type="http://schemas.openxmlformats.org/officeDocument/2006/relationships/slide"/><Relationship Id="rId80" Target="fonts/font80.fntdata" Type="http://schemas.openxmlformats.org/officeDocument/2006/relationships/font"/><Relationship Id="rId81" Target="fonts/font81.fntdata" Type="http://schemas.openxmlformats.org/officeDocument/2006/relationships/font"/><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8.png" Type="http://schemas.openxmlformats.org/officeDocument/2006/relationships/image"/><Relationship Id="rId6"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slide5.xml" Type="http://schemas.openxmlformats.org/officeDocument/2006/relationships/slide"/><Relationship Id="rId4" Target="slide8.xml" Type="http://schemas.openxmlformats.org/officeDocument/2006/relationships/slide"/><Relationship Id="rId5" Target="slide17.xml" Type="http://schemas.openxmlformats.org/officeDocument/2006/relationships/slide"/><Relationship Id="rId6" Target="slide46.xml" Type="http://schemas.openxmlformats.org/officeDocument/2006/relationships/slide"/><Relationship Id="rId7" Target="slide56.xml" Type="http://schemas.openxmlformats.org/officeDocument/2006/relationships/slide"/><Relationship Id="rId8" Target="slide64.xml" Type="http://schemas.openxmlformats.org/officeDocument/2006/relationships/slide"/><Relationship Id="rId9"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6.png" Type="http://schemas.openxmlformats.org/officeDocument/2006/relationships/image"/><Relationship Id="rId6" Target="../media/image2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6.png" Type="http://schemas.openxmlformats.org/officeDocument/2006/relationships/image"/><Relationship Id="rId6" Target="../media/image2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6.png" Type="http://schemas.openxmlformats.org/officeDocument/2006/relationships/image"/><Relationship Id="rId6" Target="../media/image2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6.png" Type="http://schemas.openxmlformats.org/officeDocument/2006/relationships/image"/><Relationship Id="rId5" Target="../media/image1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6.png" Type="http://schemas.openxmlformats.org/officeDocument/2006/relationships/image"/><Relationship Id="rId6" Target="../media/image26.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6.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6.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6.png" Type="http://schemas.openxmlformats.org/officeDocument/2006/relationships/image"/><Relationship Id="rId6" Target="../media/image28.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8.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6.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8.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6.png" Type="http://schemas.openxmlformats.org/officeDocument/2006/relationships/image"/><Relationship Id="rId5" Target="../media/image29.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10" Target="https://cohesionx.co.za/cohesionx-support-form/"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0.jpeg" Type="http://schemas.openxmlformats.org/officeDocument/2006/relationships/image"/><Relationship Id="rId7" Target="../media/image6.png" Type="http://schemas.openxmlformats.org/officeDocument/2006/relationships/image"/><Relationship Id="rId8" Target="../media/image5.png" Type="http://schemas.openxmlformats.org/officeDocument/2006/relationships/image"/><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a:extLst>
              <a:ext uri="{C183D7F6-B498-43B3-948B-1728B52AA6E4}">
                <adec:decorative xmlns:adec="http://schemas.microsoft.com/office/drawing/2017/decorative" val="1"/>
              </a:ext>
            </a:extLst>
          </p:cNvPr>
          <p:cNvSpPr/>
          <p:nvPr/>
        </p:nvSpPr>
        <p:spPr>
          <a:xfrm flipH="false" flipV="false" rot="0">
            <a:off x="-464016" y="9892891"/>
            <a:ext cx="1697070" cy="1673735"/>
          </a:xfrm>
          <a:custGeom>
            <a:avLst/>
            <a:gdLst/>
            <a:ahLst/>
            <a:cxnLst/>
            <a:rect r="r" b="b" t="t" l="l"/>
            <a:pathLst>
              <a:path h="1673735" w="1697070">
                <a:moveTo>
                  <a:pt x="0" y="0"/>
                </a:moveTo>
                <a:lnTo>
                  <a:pt x="1697070" y="0"/>
                </a:lnTo>
                <a:lnTo>
                  <a:pt x="1697070" y="1673735"/>
                </a:lnTo>
                <a:lnTo>
                  <a:pt x="0" y="16737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a:extLst>
              <a:ext uri="{C183D7F6-B498-43B3-948B-1728B52AA6E4}">
                <adec:decorative xmlns:adec="http://schemas.microsoft.com/office/drawing/2017/decorative" val="1"/>
              </a:ext>
            </a:extLst>
          </p:cNvPr>
          <p:cNvSpPr/>
          <p:nvPr/>
        </p:nvSpPr>
        <p:spPr>
          <a:xfrm flipH="false" flipV="true" rot="0">
            <a:off x="17061072" y="-1126445"/>
            <a:ext cx="1697070" cy="1673735"/>
          </a:xfrm>
          <a:custGeom>
            <a:avLst/>
            <a:gdLst/>
            <a:ahLst/>
            <a:cxnLst/>
            <a:rect r="r" b="b" t="t" l="l"/>
            <a:pathLst>
              <a:path h="1673735" w="1697070">
                <a:moveTo>
                  <a:pt x="0" y="1673735"/>
                </a:moveTo>
                <a:lnTo>
                  <a:pt x="1697071" y="1673735"/>
                </a:lnTo>
                <a:lnTo>
                  <a:pt x="1697071" y="0"/>
                </a:lnTo>
                <a:lnTo>
                  <a:pt x="0" y="0"/>
                </a:lnTo>
                <a:lnTo>
                  <a:pt x="0" y="167373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33054" y="1323972"/>
            <a:ext cx="2361121" cy="479399"/>
          </a:xfrm>
          <a:custGeom>
            <a:avLst/>
            <a:gdLst/>
            <a:ahLst/>
            <a:cxnLst/>
            <a:rect r="r" b="b" t="t" l="l"/>
            <a:pathLst>
              <a:path h="479399" w="2361121">
                <a:moveTo>
                  <a:pt x="0" y="0"/>
                </a:moveTo>
                <a:lnTo>
                  <a:pt x="2361121" y="0"/>
                </a:lnTo>
                <a:lnTo>
                  <a:pt x="2361121" y="479399"/>
                </a:lnTo>
                <a:lnTo>
                  <a:pt x="0" y="479399"/>
                </a:lnTo>
                <a:lnTo>
                  <a:pt x="0" y="0"/>
                </a:lnTo>
                <a:close/>
              </a:path>
            </a:pathLst>
          </a:custGeom>
          <a:blipFill>
            <a:blip r:embed="rId6"/>
            <a:stretch>
              <a:fillRect l="0" t="0" r="0" b="0"/>
            </a:stretch>
          </a:blipFill>
        </p:spPr>
      </p:sp>
      <p:sp>
        <p:nvSpPr>
          <p:cNvPr name="Freeform 5" id="5"/>
          <p:cNvSpPr/>
          <p:nvPr/>
        </p:nvSpPr>
        <p:spPr>
          <a:xfrm flipH="false" flipV="false" rot="0">
            <a:off x="1233054" y="8078784"/>
            <a:ext cx="1849260" cy="1249021"/>
          </a:xfrm>
          <a:custGeom>
            <a:avLst/>
            <a:gdLst/>
            <a:ahLst/>
            <a:cxnLst/>
            <a:rect r="r" b="b" t="t" l="l"/>
            <a:pathLst>
              <a:path h="1249021" w="1849260">
                <a:moveTo>
                  <a:pt x="0" y="0"/>
                </a:moveTo>
                <a:lnTo>
                  <a:pt x="1849260" y="0"/>
                </a:lnTo>
                <a:lnTo>
                  <a:pt x="1849260" y="1249020"/>
                </a:lnTo>
                <a:lnTo>
                  <a:pt x="0" y="1249020"/>
                </a:lnTo>
                <a:lnTo>
                  <a:pt x="0" y="0"/>
                </a:lnTo>
                <a:close/>
              </a:path>
            </a:pathLst>
          </a:custGeom>
          <a:blipFill>
            <a:blip r:embed="rId7"/>
            <a:stretch>
              <a:fillRect l="0" t="0" r="0" b="0"/>
            </a:stretch>
          </a:blipFill>
        </p:spPr>
      </p:sp>
      <p:sp>
        <p:nvSpPr>
          <p:cNvPr name="Freeform 6" id="6"/>
          <p:cNvSpPr/>
          <p:nvPr/>
        </p:nvSpPr>
        <p:spPr>
          <a:xfrm flipH="false" flipV="false" rot="0">
            <a:off x="7338144" y="1803371"/>
            <a:ext cx="8501514" cy="6476912"/>
          </a:xfrm>
          <a:custGeom>
            <a:avLst/>
            <a:gdLst/>
            <a:ahLst/>
            <a:cxnLst/>
            <a:rect r="r" b="b" t="t" l="l"/>
            <a:pathLst>
              <a:path h="6476912" w="8501514">
                <a:moveTo>
                  <a:pt x="0" y="0"/>
                </a:moveTo>
                <a:lnTo>
                  <a:pt x="8501514" y="0"/>
                </a:lnTo>
                <a:lnTo>
                  <a:pt x="8501514" y="6476912"/>
                </a:lnTo>
                <a:lnTo>
                  <a:pt x="0" y="6476912"/>
                </a:lnTo>
                <a:lnTo>
                  <a:pt x="0" y="0"/>
                </a:lnTo>
                <a:close/>
              </a:path>
            </a:pathLst>
          </a:custGeom>
          <a:blipFill>
            <a:blip r:embed="rId8"/>
            <a:stretch>
              <a:fillRect l="0" t="0" r="-14278" b="0"/>
            </a:stretch>
          </a:blipFill>
        </p:spPr>
      </p:sp>
      <p:sp>
        <p:nvSpPr>
          <p:cNvPr name="TextBox 7" id="7"/>
          <p:cNvSpPr txBox="true"/>
          <p:nvPr/>
        </p:nvSpPr>
        <p:spPr>
          <a:xfrm rot="0">
            <a:off x="1233054" y="3238500"/>
            <a:ext cx="5268645" cy="3752850"/>
          </a:xfrm>
          <a:prstGeom prst="rect">
            <a:avLst/>
          </a:prstGeom>
        </p:spPr>
        <p:txBody>
          <a:bodyPr anchor="t" rtlCol="false" tIns="0" lIns="0" bIns="0" rIns="0">
            <a:spAutoFit/>
          </a:bodyPr>
          <a:lstStyle/>
          <a:p>
            <a:pPr algn="l">
              <a:lnSpc>
                <a:spcPts val="7297"/>
              </a:lnSpc>
            </a:pPr>
            <a:r>
              <a:rPr lang="en-US" sz="6080" b="true">
                <a:solidFill>
                  <a:srgbClr val="000000"/>
                </a:solidFill>
                <a:latin typeface="Poppins Semi-Bold"/>
                <a:ea typeface="Poppins Semi-Bold"/>
                <a:cs typeface="Poppins Semi-Bold"/>
                <a:sym typeface="Poppins Semi-Bold"/>
              </a:rPr>
              <a:t>V</a:t>
            </a:r>
            <a:r>
              <a:rPr lang="en-US" sz="6080" b="true">
                <a:solidFill>
                  <a:srgbClr val="000000"/>
                </a:solidFill>
                <a:latin typeface="Poppins Semi-Bold"/>
                <a:ea typeface="Poppins Semi-Bold"/>
                <a:cs typeface="Poppins Semi-Bold"/>
                <a:sym typeface="Poppins Semi-Bold"/>
              </a:rPr>
              <a:t>ectorMind GenAI Prompt Guide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sp>
        <p:nvSpPr>
          <p:cNvPr name="TextBox 4" id="4"/>
          <p:cNvSpPr txBox="true"/>
          <p:nvPr/>
        </p:nvSpPr>
        <p:spPr>
          <a:xfrm rot="0">
            <a:off x="1028700" y="2006166"/>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Ex</a:t>
            </a:r>
            <a:r>
              <a:rPr lang="en-US" b="true" sz="2499">
                <a:solidFill>
                  <a:srgbClr val="111111"/>
                </a:solidFill>
                <a:latin typeface="Montserrat Bold"/>
                <a:ea typeface="Montserrat Bold"/>
                <a:cs typeface="Montserrat Bold"/>
                <a:sym typeface="Montserrat Bold"/>
              </a:rPr>
              <a:t>amples by VectorMind Product: </a:t>
            </a:r>
          </a:p>
        </p:txBody>
      </p:sp>
      <p:graphicFrame>
        <p:nvGraphicFramePr>
          <p:cNvPr name="Table 5" id="5"/>
          <p:cNvGraphicFramePr>
            <a:graphicFrameLocks noGrp="true"/>
          </p:cNvGraphicFramePr>
          <p:nvPr/>
        </p:nvGraphicFramePr>
        <p:xfrm>
          <a:off x="1050405" y="2712334"/>
          <a:ext cx="15908935" cy="3571875"/>
        </p:xfrm>
        <a:graphic>
          <a:graphicData uri="http://schemas.openxmlformats.org/drawingml/2006/table">
            <a:tbl>
              <a:tblPr/>
              <a:tblGrid>
                <a:gridCol w="7168429"/>
                <a:gridCol w="8740506"/>
              </a:tblGrid>
              <a:tr h="445190">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Product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Role Example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r>
              <a:tr h="745435">
                <a:tc>
                  <a:txBody>
                    <a:bodyPr anchor="t" rtlCol="false"/>
                    <a:lstStyle/>
                    <a:p>
                      <a:pPr algn="ctr">
                        <a:lnSpc>
                          <a:spcPts val="2240"/>
                        </a:lnSpc>
                        <a:defRPr/>
                      </a:pPr>
                      <a:r>
                        <a:rPr lang="en-US" sz="1600">
                          <a:solidFill>
                            <a:srgbClr val="000000"/>
                          </a:solidFill>
                          <a:latin typeface="Poppins"/>
                          <a:ea typeface="Poppins"/>
                          <a:cs typeface="Poppins"/>
                          <a:sym typeface="Poppins"/>
                        </a:rPr>
                        <a:t>BusinessGPT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"You are a senior business analyst specialising in operational efficiency for South African enterprises."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5190">
                <a:tc>
                  <a:txBody>
                    <a:bodyPr anchor="t" rtlCol="false"/>
                    <a:lstStyle/>
                    <a:p>
                      <a:pPr algn="ctr">
                        <a:lnSpc>
                          <a:spcPts val="2240"/>
                        </a:lnSpc>
                        <a:defRPr/>
                      </a:pPr>
                      <a:r>
                        <a:rPr lang="en-US" sz="1600">
                          <a:solidFill>
                            <a:srgbClr val="000000"/>
                          </a:solidFill>
                          <a:latin typeface="Poppins"/>
                          <a:ea typeface="Poppins"/>
                          <a:cs typeface="Poppins"/>
                          <a:sym typeface="Poppins"/>
                        </a:rPr>
                        <a:t>Knowledge Nodes Domain Assistant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"You are an expert HR compliance advisor familiar with South African labour law."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5190">
                <a:tc>
                  <a:txBody>
                    <a:bodyPr anchor="t" rtlCol="false"/>
                    <a:lstStyle/>
                    <a:p>
                      <a:pPr algn="ctr">
                        <a:lnSpc>
                          <a:spcPts val="2240"/>
                        </a:lnSpc>
                        <a:defRPr/>
                      </a:pPr>
                      <a:r>
                        <a:rPr lang="en-US" sz="1600">
                          <a:solidFill>
                            <a:srgbClr val="000000"/>
                          </a:solidFill>
                          <a:latin typeface="Poppins"/>
                          <a:ea typeface="Poppins"/>
                          <a:cs typeface="Poppins"/>
                          <a:sym typeface="Poppins"/>
                        </a:rPr>
                        <a:t>Conversation IQ Call Analyzer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"You are a quality assurance specialist evaluating customer service interactions."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745435">
                <a:tc>
                  <a:txBody>
                    <a:bodyPr anchor="t" rtlCol="false"/>
                    <a:lstStyle/>
                    <a:p>
                      <a:pPr algn="ctr">
                        <a:lnSpc>
                          <a:spcPts val="2240"/>
                        </a:lnSpc>
                        <a:defRPr/>
                      </a:pPr>
                      <a:r>
                        <a:rPr lang="en-US" sz="1600">
                          <a:solidFill>
                            <a:srgbClr val="000000"/>
                          </a:solidFill>
                          <a:latin typeface="Poppins"/>
                          <a:ea typeface="Poppins"/>
                          <a:cs typeface="Poppins"/>
                          <a:sym typeface="Poppins"/>
                        </a:rPr>
                        <a:t>Iris Data Extraction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"You are a data analyst extracting structured information from unstructured business documents."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745435">
                <a:tc>
                  <a:txBody>
                    <a:bodyPr anchor="t" rtlCol="false"/>
                    <a:lstStyle/>
                    <a:p>
                      <a:pPr algn="ctr">
                        <a:lnSpc>
                          <a:spcPts val="2240"/>
                        </a:lnSpc>
                        <a:defRPr/>
                      </a:pPr>
                      <a:r>
                        <a:rPr lang="en-US" sz="1600">
                          <a:solidFill>
                            <a:srgbClr val="000000"/>
                          </a:solidFill>
                          <a:latin typeface="Poppins"/>
                          <a:ea typeface="Poppins"/>
                          <a:cs typeface="Poppins"/>
                          <a:sym typeface="Poppins"/>
                        </a:rPr>
                        <a:t>Agentic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"You are an autonomous project coordinator responsible for breaking down and executing multi-step business processes."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1028700" y="6569959"/>
            <a:ext cx="7380918"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2.2 CONTEXT: Give the</a:t>
            </a:r>
            <a:r>
              <a:rPr lang="en-US" b="true" sz="2499">
                <a:solidFill>
                  <a:srgbClr val="111111"/>
                </a:solidFill>
                <a:latin typeface="Montserrat Bold"/>
                <a:ea typeface="Montserrat Bold"/>
                <a:cs typeface="Montserrat Bold"/>
                <a:sym typeface="Montserrat Bold"/>
              </a:rPr>
              <a:t> Right Background </a:t>
            </a:r>
          </a:p>
        </p:txBody>
      </p:sp>
      <p:sp>
        <p:nvSpPr>
          <p:cNvPr name="TextBox 7" id="7"/>
          <p:cNvSpPr txBox="true"/>
          <p:nvPr/>
        </p:nvSpPr>
        <p:spPr>
          <a:xfrm rot="0">
            <a:off x="1028700" y="7177521"/>
            <a:ext cx="15908935" cy="6921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Cont</a:t>
            </a:r>
            <a:r>
              <a:rPr lang="en-US" sz="2000">
                <a:solidFill>
                  <a:srgbClr val="111111"/>
                </a:solidFill>
                <a:latin typeface="Montserrat"/>
                <a:ea typeface="Montserrat"/>
                <a:cs typeface="Montserrat"/>
                <a:sym typeface="Montserrat"/>
              </a:rPr>
              <a:t>ext is the </a:t>
            </a:r>
            <a:r>
              <a:rPr lang="en-US" b="true" sz="2000">
                <a:solidFill>
                  <a:srgbClr val="111111"/>
                </a:solidFill>
                <a:latin typeface="Montserrat Bold"/>
                <a:ea typeface="Montserrat Bold"/>
                <a:cs typeface="Montserrat Bold"/>
                <a:sym typeface="Montserrat Bold"/>
              </a:rPr>
              <a:t>situation, background information, and constraints</a:t>
            </a:r>
            <a:r>
              <a:rPr lang="en-US" sz="2000">
                <a:solidFill>
                  <a:srgbClr val="111111"/>
                </a:solidFill>
                <a:latin typeface="Montserrat"/>
                <a:ea typeface="Montserrat"/>
                <a:cs typeface="Montserrat"/>
                <a:sym typeface="Montserrat"/>
              </a:rPr>
              <a:t> the AI needs to produce a relevant response. </a:t>
            </a:r>
          </a:p>
          <a:p>
            <a:pPr algn="l">
              <a:lnSpc>
                <a:spcPts val="2800"/>
              </a:lnSpc>
            </a:pPr>
            <a:r>
              <a:rPr lang="en-US" b="true" sz="2000">
                <a:solidFill>
                  <a:srgbClr val="111111"/>
                </a:solidFill>
                <a:latin typeface="Montserrat Bold"/>
                <a:ea typeface="Montserrat Bold"/>
                <a:cs typeface="Montserrat Bold"/>
                <a:sym typeface="Montserrat Bold"/>
              </a:rPr>
              <a:t>Structure: </a:t>
            </a:r>
          </a:p>
        </p:txBody>
      </p:sp>
      <p:grpSp>
        <p:nvGrpSpPr>
          <p:cNvPr name="Group 8" id="8"/>
          <p:cNvGrpSpPr/>
          <p:nvPr/>
        </p:nvGrpSpPr>
        <p:grpSpPr>
          <a:xfrm rot="0">
            <a:off x="1028700" y="8098271"/>
            <a:ext cx="15908935" cy="1874212"/>
            <a:chOff x="0" y="0"/>
            <a:chExt cx="21211914" cy="2498950"/>
          </a:xfrm>
        </p:grpSpPr>
        <p:grpSp>
          <p:nvGrpSpPr>
            <p:cNvPr name="Group 9" id="9"/>
            <p:cNvGrpSpPr/>
            <p:nvPr/>
          </p:nvGrpSpPr>
          <p:grpSpPr>
            <a:xfrm rot="0">
              <a:off x="0" y="0"/>
              <a:ext cx="21211914" cy="2498950"/>
              <a:chOff x="0" y="0"/>
              <a:chExt cx="4190008" cy="493620"/>
            </a:xfrm>
          </p:grpSpPr>
          <p:sp>
            <p:nvSpPr>
              <p:cNvPr name="Freeform 10" id="10"/>
              <p:cNvSpPr/>
              <p:nvPr/>
            </p:nvSpPr>
            <p:spPr>
              <a:xfrm flipH="false" flipV="false" rot="0">
                <a:off x="0" y="0"/>
                <a:ext cx="4190008" cy="493620"/>
              </a:xfrm>
              <a:custGeom>
                <a:avLst/>
                <a:gdLst/>
                <a:ahLst/>
                <a:cxnLst/>
                <a:rect r="r" b="b" t="t" l="l"/>
                <a:pathLst>
                  <a:path h="493620" w="4190008">
                    <a:moveTo>
                      <a:pt x="11193" y="0"/>
                    </a:moveTo>
                    <a:lnTo>
                      <a:pt x="4178815" y="0"/>
                    </a:lnTo>
                    <a:cubicBezTo>
                      <a:pt x="4181784" y="0"/>
                      <a:pt x="4184631" y="1179"/>
                      <a:pt x="4186730" y="3278"/>
                    </a:cubicBezTo>
                    <a:cubicBezTo>
                      <a:pt x="4188828" y="5377"/>
                      <a:pt x="4190008" y="8224"/>
                      <a:pt x="4190008" y="11193"/>
                    </a:cubicBezTo>
                    <a:lnTo>
                      <a:pt x="4190008" y="482427"/>
                    </a:lnTo>
                    <a:cubicBezTo>
                      <a:pt x="4190008" y="488609"/>
                      <a:pt x="4184996" y="493620"/>
                      <a:pt x="4178815" y="493620"/>
                    </a:cubicBezTo>
                    <a:lnTo>
                      <a:pt x="11193" y="493620"/>
                    </a:lnTo>
                    <a:cubicBezTo>
                      <a:pt x="8224" y="493620"/>
                      <a:pt x="5377" y="492440"/>
                      <a:pt x="3278" y="490341"/>
                    </a:cubicBezTo>
                    <a:cubicBezTo>
                      <a:pt x="1179" y="488242"/>
                      <a:pt x="0" y="485396"/>
                      <a:pt x="0" y="482427"/>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1" id="11"/>
              <p:cNvSpPr txBox="true"/>
              <p:nvPr/>
            </p:nvSpPr>
            <p:spPr>
              <a:xfrm>
                <a:off x="0" y="-123825"/>
                <a:ext cx="4190008" cy="617445"/>
              </a:xfrm>
              <a:prstGeom prst="rect">
                <a:avLst/>
              </a:prstGeom>
            </p:spPr>
            <p:txBody>
              <a:bodyPr anchor="ctr" rtlCol="false" tIns="50800" lIns="50800" bIns="50800" rIns="50800"/>
              <a:lstStyle/>
              <a:p>
                <a:pPr algn="ctr">
                  <a:lnSpc>
                    <a:spcPts val="3240"/>
                  </a:lnSpc>
                </a:pPr>
              </a:p>
            </p:txBody>
          </p:sp>
        </p:grpSp>
        <p:sp>
          <p:nvSpPr>
            <p:cNvPr name="TextBox 12" id="12"/>
            <p:cNvSpPr txBox="true"/>
            <p:nvPr/>
          </p:nvSpPr>
          <p:spPr>
            <a:xfrm rot="0">
              <a:off x="373939" y="299508"/>
              <a:ext cx="20521915" cy="1859492"/>
            </a:xfrm>
            <a:prstGeom prst="rect">
              <a:avLst/>
            </a:prstGeom>
          </p:spPr>
          <p:txBody>
            <a:bodyPr anchor="t" rtlCol="false" tIns="0" lIns="0" bIns="0" rIns="0">
              <a:spAutoFit/>
            </a:bodyPr>
            <a:lstStyle/>
            <a:p>
              <a:pPr algn="l">
                <a:lnSpc>
                  <a:spcPts val="2800"/>
                </a:lnSpc>
              </a:pPr>
              <a:r>
                <a:rPr lang="en-US" sz="2000">
                  <a:solidFill>
                    <a:srgbClr val="D9D9D9"/>
                  </a:solidFill>
                  <a:latin typeface="Anca Coder"/>
                  <a:ea typeface="Anca Coder"/>
                  <a:cs typeface="Anca Coder"/>
                  <a:sym typeface="Anca Coder"/>
                </a:rPr>
                <a:t>1   </a:t>
              </a:r>
              <a:r>
                <a:rPr lang="en-US" sz="2000">
                  <a:solidFill>
                    <a:srgbClr val="000000"/>
                  </a:solidFill>
                  <a:latin typeface="Anca Coder"/>
                  <a:ea typeface="Anca Coder"/>
                  <a:cs typeface="Anca Coder"/>
                  <a:sym typeface="Anca Coder"/>
                </a:rPr>
                <a:t>"The cont</a:t>
              </a:r>
              <a:r>
                <a:rPr lang="en-US" sz="2000">
                  <a:solidFill>
                    <a:srgbClr val="000000"/>
                  </a:solidFill>
                  <a:latin typeface="Anca Coder"/>
                  <a:ea typeface="Anca Coder"/>
                  <a:cs typeface="Anca Coder"/>
                  <a:sym typeface="Anca Coder"/>
                </a:rPr>
                <a:t>ext is: [background].</a:t>
              </a:r>
            </a:p>
            <a:p>
              <a:pPr algn="l">
                <a:lnSpc>
                  <a:spcPts val="2800"/>
                </a:lnSpc>
              </a:pPr>
              <a:r>
                <a:rPr lang="en-US" sz="2000">
                  <a:solidFill>
                    <a:srgbClr val="D9D9D9"/>
                  </a:solidFill>
                  <a:latin typeface="Anca Coder"/>
                  <a:ea typeface="Anca Coder"/>
                  <a:cs typeface="Anca Coder"/>
                  <a:sym typeface="Anca Coder"/>
                </a:rPr>
                <a:t>2</a:t>
              </a:r>
              <a:r>
                <a:rPr lang="en-US" sz="2000">
                  <a:solidFill>
                    <a:srgbClr val="111111"/>
                  </a:solidFill>
                  <a:latin typeface="Anca Coder"/>
                  <a:ea typeface="Anca Coder"/>
                  <a:cs typeface="Anca Coder"/>
                  <a:sym typeface="Anca Coder"/>
                </a:rPr>
                <a:t>   Our company [relevant details]. </a:t>
              </a:r>
            </a:p>
            <a:p>
              <a:pPr algn="l">
                <a:lnSpc>
                  <a:spcPts val="2800"/>
                </a:lnSpc>
              </a:pPr>
              <a:r>
                <a:rPr lang="en-US" sz="2000">
                  <a:solidFill>
                    <a:srgbClr val="D9D9D9"/>
                  </a:solidFill>
                  <a:latin typeface="Anca Coder"/>
                  <a:ea typeface="Anca Coder"/>
                  <a:cs typeface="Anca Coder"/>
                  <a:sym typeface="Anca Coder"/>
                </a:rPr>
                <a:t>3   </a:t>
              </a:r>
              <a:r>
                <a:rPr lang="en-US" sz="2000">
                  <a:solidFill>
                    <a:srgbClr val="000000"/>
                  </a:solidFill>
                  <a:latin typeface="Anca Coder"/>
                  <a:ea typeface="Anca Coder"/>
                  <a:cs typeface="Anca Coder"/>
                  <a:sym typeface="Anca Coder"/>
                </a:rPr>
                <a:t>The audience for this output is [audience].</a:t>
              </a:r>
            </a:p>
            <a:p>
              <a:pPr algn="l">
                <a:lnSpc>
                  <a:spcPts val="2800"/>
                </a:lnSpc>
              </a:pPr>
              <a:r>
                <a:rPr lang="en-US" sz="2000">
                  <a:solidFill>
                    <a:srgbClr val="D9D9D9"/>
                  </a:solidFill>
                  <a:latin typeface="Anca Coder"/>
                  <a:ea typeface="Anca Coder"/>
                  <a:cs typeface="Anca Coder"/>
                  <a:sym typeface="Anca Coder"/>
                </a:rPr>
                <a:t>4   </a:t>
              </a:r>
              <a:r>
                <a:rPr lang="en-US" sz="2000">
                  <a:solidFill>
                    <a:srgbClr val="000000"/>
                  </a:solidFill>
                  <a:latin typeface="Anca Coder"/>
                  <a:ea typeface="Anca Coder"/>
                  <a:cs typeface="Anca Coder"/>
                  <a:sym typeface="Anca Coder"/>
                </a:rPr>
                <a:t>The current situation is [situation]." </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grpSp>
        <p:nvGrpSpPr>
          <p:cNvPr name="Group 4" id="4"/>
          <p:cNvGrpSpPr/>
          <p:nvPr/>
        </p:nvGrpSpPr>
        <p:grpSpPr>
          <a:xfrm rot="0">
            <a:off x="1028700" y="2865214"/>
            <a:ext cx="15908935" cy="2671311"/>
            <a:chOff x="0" y="0"/>
            <a:chExt cx="21211914" cy="3561749"/>
          </a:xfrm>
        </p:grpSpPr>
        <p:sp>
          <p:nvSpPr>
            <p:cNvPr name="TextBox 5" id="5"/>
            <p:cNvSpPr txBox="true"/>
            <p:nvPr/>
          </p:nvSpPr>
          <p:spPr>
            <a:xfrm rot="0">
              <a:off x="0" y="-38100"/>
              <a:ext cx="9044441" cy="537634"/>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Contex</a:t>
              </a:r>
              <a:r>
                <a:rPr lang="en-US" b="true" sz="2499">
                  <a:solidFill>
                    <a:srgbClr val="111111"/>
                  </a:solidFill>
                  <a:latin typeface="Montserrat Bold"/>
                  <a:ea typeface="Montserrat Bold"/>
                  <a:cs typeface="Montserrat Bold"/>
                  <a:sym typeface="Montserrat Bold"/>
                </a:rPr>
                <a:t>t Checklist ✅ </a:t>
              </a:r>
            </a:p>
          </p:txBody>
        </p:sp>
        <p:sp>
          <p:nvSpPr>
            <p:cNvPr name="TextBox 6" id="6"/>
            <p:cNvSpPr txBox="true"/>
            <p:nvPr/>
          </p:nvSpPr>
          <p:spPr>
            <a:xfrm rot="0">
              <a:off x="0" y="771982"/>
              <a:ext cx="21211914" cy="2789767"/>
            </a:xfrm>
            <a:prstGeom prst="rect">
              <a:avLst/>
            </a:prstGeom>
          </p:spPr>
          <p:txBody>
            <a:bodyPr anchor="t" rtlCol="false" tIns="0" lIns="0" bIns="0" rIns="0">
              <a:spAutoFit/>
            </a:bodyPr>
            <a:lstStyle/>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Who is th</a:t>
              </a:r>
              <a:r>
                <a:rPr lang="en-US" sz="2000">
                  <a:solidFill>
                    <a:srgbClr val="111111"/>
                  </a:solidFill>
                  <a:latin typeface="Montserrat"/>
                  <a:ea typeface="Montserrat"/>
                  <a:cs typeface="Montserrat"/>
                  <a:sym typeface="Montserrat"/>
                </a:rPr>
                <a:t>e audi</a:t>
              </a:r>
              <a:r>
                <a:rPr lang="en-US" sz="2000">
                  <a:solidFill>
                    <a:srgbClr val="111111"/>
                  </a:solidFill>
                  <a:latin typeface="Montserrat"/>
                  <a:ea typeface="Montserrat"/>
                  <a:cs typeface="Montserrat"/>
                  <a:sym typeface="Montserrat"/>
                </a:rPr>
                <a:t>ence?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What is</a:t>
              </a:r>
              <a:r>
                <a:rPr lang="en-US" sz="2000">
                  <a:solidFill>
                    <a:srgbClr val="111111"/>
                  </a:solidFill>
                  <a:latin typeface="Montserrat"/>
                  <a:ea typeface="Montserrat"/>
                  <a:cs typeface="Montserrat"/>
                  <a:sym typeface="Montserrat"/>
                </a:rPr>
                <a:t> the business environment/industry?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What constraints apply? (compliance, tone, confidentiality)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What has already happened or been decided?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What data or documents are you referencing? </a:t>
              </a:r>
            </a:p>
            <a:p>
              <a:pPr algn="l">
                <a:lnSpc>
                  <a:spcPts val="2800"/>
                </a:lnSpc>
              </a:pPr>
            </a:p>
          </p:txBody>
        </p:sp>
      </p:grpSp>
      <p:sp>
        <p:nvSpPr>
          <p:cNvPr name="TextBox 7" id="7"/>
          <p:cNvSpPr txBox="true"/>
          <p:nvPr/>
        </p:nvSpPr>
        <p:spPr>
          <a:xfrm rot="0">
            <a:off x="1028700" y="5498426"/>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Strong vs. We</a:t>
            </a:r>
            <a:r>
              <a:rPr lang="en-US" b="true" sz="2499">
                <a:solidFill>
                  <a:srgbClr val="111111"/>
                </a:solidFill>
                <a:latin typeface="Montserrat Bold"/>
                <a:ea typeface="Montserrat Bold"/>
                <a:cs typeface="Montserrat Bold"/>
                <a:sym typeface="Montserrat Bold"/>
              </a:rPr>
              <a:t>ak Context: </a:t>
            </a:r>
          </a:p>
        </p:txBody>
      </p:sp>
      <p:grpSp>
        <p:nvGrpSpPr>
          <p:cNvPr name="Group 8" id="8"/>
          <p:cNvGrpSpPr/>
          <p:nvPr/>
        </p:nvGrpSpPr>
        <p:grpSpPr>
          <a:xfrm rot="0">
            <a:off x="1028700" y="6059702"/>
            <a:ext cx="15908935" cy="2579062"/>
            <a:chOff x="0" y="0"/>
            <a:chExt cx="21211914" cy="3438750"/>
          </a:xfrm>
        </p:grpSpPr>
        <p:grpSp>
          <p:nvGrpSpPr>
            <p:cNvPr name="Group 9" id="9"/>
            <p:cNvGrpSpPr/>
            <p:nvPr/>
          </p:nvGrpSpPr>
          <p:grpSpPr>
            <a:xfrm rot="0">
              <a:off x="0" y="0"/>
              <a:ext cx="21211914" cy="3438750"/>
              <a:chOff x="0" y="0"/>
              <a:chExt cx="4190008" cy="679259"/>
            </a:xfrm>
          </p:grpSpPr>
          <p:sp>
            <p:nvSpPr>
              <p:cNvPr name="Freeform 10" id="10"/>
              <p:cNvSpPr/>
              <p:nvPr/>
            </p:nvSpPr>
            <p:spPr>
              <a:xfrm flipH="false" flipV="false" rot="0">
                <a:off x="0" y="0"/>
                <a:ext cx="4190008" cy="679259"/>
              </a:xfrm>
              <a:custGeom>
                <a:avLst/>
                <a:gdLst/>
                <a:ahLst/>
                <a:cxnLst/>
                <a:rect r="r" b="b" t="t" l="l"/>
                <a:pathLst>
                  <a:path h="679259" w="4190008">
                    <a:moveTo>
                      <a:pt x="11193" y="0"/>
                    </a:moveTo>
                    <a:lnTo>
                      <a:pt x="4178815" y="0"/>
                    </a:lnTo>
                    <a:cubicBezTo>
                      <a:pt x="4181784" y="0"/>
                      <a:pt x="4184631" y="1179"/>
                      <a:pt x="4186730" y="3278"/>
                    </a:cubicBezTo>
                    <a:cubicBezTo>
                      <a:pt x="4188828" y="5377"/>
                      <a:pt x="4190008" y="8224"/>
                      <a:pt x="4190008" y="11193"/>
                    </a:cubicBezTo>
                    <a:lnTo>
                      <a:pt x="4190008" y="668066"/>
                    </a:lnTo>
                    <a:cubicBezTo>
                      <a:pt x="4190008" y="671035"/>
                      <a:pt x="4188828" y="673882"/>
                      <a:pt x="4186730" y="675981"/>
                    </a:cubicBezTo>
                    <a:cubicBezTo>
                      <a:pt x="4184631" y="678080"/>
                      <a:pt x="4181784" y="679259"/>
                      <a:pt x="4178815" y="679259"/>
                    </a:cubicBezTo>
                    <a:lnTo>
                      <a:pt x="11193" y="679259"/>
                    </a:lnTo>
                    <a:cubicBezTo>
                      <a:pt x="8224" y="679259"/>
                      <a:pt x="5377" y="678080"/>
                      <a:pt x="3278" y="675981"/>
                    </a:cubicBezTo>
                    <a:cubicBezTo>
                      <a:pt x="1179" y="673882"/>
                      <a:pt x="0" y="671035"/>
                      <a:pt x="0" y="66806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1" id="11"/>
              <p:cNvSpPr txBox="true"/>
              <p:nvPr/>
            </p:nvSpPr>
            <p:spPr>
              <a:xfrm>
                <a:off x="0" y="-123825"/>
                <a:ext cx="4190008" cy="803084"/>
              </a:xfrm>
              <a:prstGeom prst="rect">
                <a:avLst/>
              </a:prstGeom>
            </p:spPr>
            <p:txBody>
              <a:bodyPr anchor="ctr" rtlCol="false" tIns="50800" lIns="50800" bIns="50800" rIns="50800"/>
              <a:lstStyle/>
              <a:p>
                <a:pPr algn="ctr">
                  <a:lnSpc>
                    <a:spcPts val="3240"/>
                  </a:lnSpc>
                </a:pPr>
              </a:p>
            </p:txBody>
          </p:sp>
        </p:grpSp>
        <p:sp>
          <p:nvSpPr>
            <p:cNvPr name="TextBox 12" id="12"/>
            <p:cNvSpPr txBox="true"/>
            <p:nvPr/>
          </p:nvSpPr>
          <p:spPr>
            <a:xfrm rot="0">
              <a:off x="373939" y="299508"/>
              <a:ext cx="20521915" cy="2799292"/>
            </a:xfrm>
            <a:prstGeom prst="rect">
              <a:avLst/>
            </a:prstGeom>
          </p:spPr>
          <p:txBody>
            <a:bodyPr anchor="t" rtlCol="false" tIns="0" lIns="0" bIns="0" rIns="0">
              <a:spAutoFit/>
            </a:bodyPr>
            <a:lstStyle/>
            <a:p>
              <a:pPr algn="l">
                <a:lnSpc>
                  <a:spcPts val="2800"/>
                </a:lnSpc>
              </a:pPr>
              <a:r>
                <a:rPr lang="en-US" sz="2000">
                  <a:solidFill>
                    <a:srgbClr val="111111"/>
                  </a:solidFill>
                  <a:latin typeface="Anca Coder"/>
                  <a:ea typeface="Anca Coder"/>
                  <a:cs typeface="Anca Coder"/>
                  <a:sym typeface="Anca Coder"/>
                </a:rPr>
                <a:t>❌ WEAK:"We had a meeting about the project. Currently, the project is 3 weeks behind."</a:t>
              </a:r>
            </a:p>
            <a:p>
              <a:pPr algn="l">
                <a:lnSpc>
                  <a:spcPts val="2800"/>
                </a:lnSpc>
              </a:pPr>
            </a:p>
            <a:p>
              <a:pPr algn="l">
                <a:lnSpc>
                  <a:spcPts val="2800"/>
                </a:lnSpc>
              </a:pPr>
              <a:r>
                <a:rPr lang="en-US" sz="2000">
                  <a:solidFill>
                    <a:srgbClr val="111111"/>
                  </a:solidFill>
                  <a:latin typeface="Anca Coder"/>
                  <a:ea typeface="Anca Coder"/>
                  <a:cs typeface="Anca Coder"/>
                  <a:sym typeface="Anca Coder"/>
                </a:rPr>
                <a:t>✅ STRONG:"We are a 200-person logistics company operating in Sub-Saharan Africa. We held a project steering committee meeting on 14 June 2025 to review our ERP migration. Key stakeholders included the CTO, CFO, and three department heads. The project is currently 3 weeks behind schedule due to data migration issues." </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grpSp>
        <p:nvGrpSpPr>
          <p:cNvPr name="Group 4" id="4"/>
          <p:cNvGrpSpPr/>
          <p:nvPr/>
        </p:nvGrpSpPr>
        <p:grpSpPr>
          <a:xfrm rot="0">
            <a:off x="1028700" y="5562235"/>
            <a:ext cx="15930640" cy="3877993"/>
            <a:chOff x="0" y="0"/>
            <a:chExt cx="21240854" cy="5170657"/>
          </a:xfrm>
        </p:grpSpPr>
        <p:sp>
          <p:nvSpPr>
            <p:cNvPr name="TextBox 5" id="5"/>
            <p:cNvSpPr txBox="true"/>
            <p:nvPr/>
          </p:nvSpPr>
          <p:spPr>
            <a:xfrm rot="0">
              <a:off x="0" y="-38100"/>
              <a:ext cx="11510675" cy="537634"/>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Power A</a:t>
              </a:r>
              <a:r>
                <a:rPr lang="en-US" b="true" sz="2499">
                  <a:solidFill>
                    <a:srgbClr val="111111"/>
                  </a:solidFill>
                  <a:latin typeface="Montserrat Bold"/>
                  <a:ea typeface="Montserrat Bold"/>
                  <a:cs typeface="Montserrat Bold"/>
                  <a:sym typeface="Montserrat Bold"/>
                </a:rPr>
                <a:t>ction Verbs for Business Prompts: </a:t>
              </a:r>
            </a:p>
          </p:txBody>
        </p:sp>
      </p:grpSp>
      <p:graphicFrame>
        <p:nvGraphicFramePr>
          <p:cNvPr name="Table 6" id="6"/>
          <p:cNvGraphicFramePr>
            <a:graphicFrameLocks noGrp="true"/>
          </p:cNvGraphicFramePr>
          <p:nvPr/>
        </p:nvGraphicFramePr>
        <p:xfrm>
          <a:off x="21705" y="668068"/>
          <a:ext cx="15908935" cy="3209925"/>
        </p:xfrm>
        <a:graphic>
          <a:graphicData uri="http://schemas.openxmlformats.org/drawingml/2006/table">
            <a:tbl>
              <a:tblPr/>
              <a:tblGrid>
                <a:gridCol w="7168429"/>
                <a:gridCol w="8740506"/>
              </a:tblGrid>
              <a:tr h="458561">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Category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Verbs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r>
              <a:tr h="458561">
                <a:tc>
                  <a:txBody>
                    <a:bodyPr anchor="t" rtlCol="false"/>
                    <a:lstStyle/>
                    <a:p>
                      <a:pPr algn="ctr">
                        <a:lnSpc>
                          <a:spcPts val="2240"/>
                        </a:lnSpc>
                        <a:defRPr/>
                      </a:pPr>
                      <a:r>
                        <a:rPr lang="en-US" sz="1600">
                          <a:solidFill>
                            <a:srgbClr val="000000"/>
                          </a:solidFill>
                          <a:latin typeface="Poppins"/>
                          <a:ea typeface="Poppins"/>
                          <a:cs typeface="Poppins"/>
                          <a:sym typeface="Poppins"/>
                        </a:rPr>
                        <a:t>Analysis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Analyse, Evaluate, Assess, Compare, Diagnose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8561">
                <a:tc>
                  <a:txBody>
                    <a:bodyPr anchor="t" rtlCol="false"/>
                    <a:lstStyle/>
                    <a:p>
                      <a:pPr algn="ctr">
                        <a:lnSpc>
                          <a:spcPts val="2240"/>
                        </a:lnSpc>
                        <a:defRPr/>
                      </a:pPr>
                      <a:r>
                        <a:rPr lang="en-US" sz="1600">
                          <a:solidFill>
                            <a:srgbClr val="000000"/>
                          </a:solidFill>
                          <a:latin typeface="Poppins"/>
                          <a:ea typeface="Poppins"/>
                          <a:cs typeface="Poppins"/>
                          <a:sym typeface="Poppins"/>
                        </a:rPr>
                        <a:t>Creation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Draft, Generate, Write, Create, Design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8561">
                <a:tc>
                  <a:txBody>
                    <a:bodyPr anchor="t" rtlCol="false"/>
                    <a:lstStyle/>
                    <a:p>
                      <a:pPr algn="ctr">
                        <a:lnSpc>
                          <a:spcPts val="2240"/>
                        </a:lnSpc>
                        <a:defRPr/>
                      </a:pPr>
                      <a:r>
                        <a:rPr lang="en-US" sz="1600">
                          <a:solidFill>
                            <a:srgbClr val="000000"/>
                          </a:solidFill>
                          <a:latin typeface="Poppins"/>
                          <a:ea typeface="Poppins"/>
                          <a:cs typeface="Poppins"/>
                          <a:sym typeface="Poppins"/>
                        </a:rPr>
                        <a:t>Summarisation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Summarise, Condense, Extract, Distil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8561">
                <a:tc>
                  <a:txBody>
                    <a:bodyPr anchor="t" rtlCol="false"/>
                    <a:lstStyle/>
                    <a:p>
                      <a:pPr algn="ctr">
                        <a:lnSpc>
                          <a:spcPts val="2240"/>
                        </a:lnSpc>
                        <a:defRPr/>
                      </a:pPr>
                      <a:r>
                        <a:rPr lang="en-US" sz="1600">
                          <a:solidFill>
                            <a:srgbClr val="000000"/>
                          </a:solidFill>
                          <a:latin typeface="Poppins"/>
                          <a:ea typeface="Poppins"/>
                          <a:cs typeface="Poppins"/>
                          <a:sym typeface="Poppins"/>
                        </a:rPr>
                        <a:t>Planning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Develop, Outline, Map, Sequence, Prioritise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8561">
                <a:tc>
                  <a:txBody>
                    <a:bodyPr anchor="t" rtlCol="false"/>
                    <a:lstStyle/>
                    <a:p>
                      <a:pPr algn="ctr">
                        <a:lnSpc>
                          <a:spcPts val="2240"/>
                        </a:lnSpc>
                        <a:defRPr/>
                      </a:pPr>
                      <a:r>
                        <a:rPr lang="en-US" sz="1600">
                          <a:solidFill>
                            <a:srgbClr val="000000"/>
                          </a:solidFill>
                          <a:latin typeface="Poppins"/>
                          <a:ea typeface="Poppins"/>
                          <a:cs typeface="Poppins"/>
                          <a:sym typeface="Poppins"/>
                        </a:rPr>
                        <a:t>Review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Review, Critique, Identify gaps, Flag risks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8561">
                <a:tc>
                  <a:txBody>
                    <a:bodyPr anchor="t" rtlCol="false"/>
                    <a:lstStyle/>
                    <a:p>
                      <a:pPr algn="ctr">
                        <a:lnSpc>
                          <a:spcPts val="2240"/>
                        </a:lnSpc>
                        <a:defRPr/>
                      </a:pPr>
                      <a:r>
                        <a:rPr lang="en-US" sz="1600">
                          <a:solidFill>
                            <a:srgbClr val="000000"/>
                          </a:solidFill>
                          <a:latin typeface="Poppins"/>
                          <a:ea typeface="Poppins"/>
                          <a:cs typeface="Poppins"/>
                          <a:sym typeface="Poppins"/>
                        </a:rPr>
                        <a:t>Transformation</a:t>
                      </a:r>
                      <a:r>
                        <a:rPr lang="en-US" sz="1600">
                          <a:solidFill>
                            <a:srgbClr val="000000"/>
                          </a:solidFill>
                          <a:latin typeface="Poppins"/>
                          <a:ea typeface="Poppins"/>
                          <a:cs typeface="Poppins"/>
                          <a:sym typeface="Poppins"/>
                        </a:rPr>
                        <a: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Rewrite, Translate, Convert, Restructure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TextBox 7" id="7"/>
          <p:cNvSpPr txBox="true"/>
          <p:nvPr/>
        </p:nvSpPr>
        <p:spPr>
          <a:xfrm rot="0">
            <a:off x="1189532" y="2331161"/>
            <a:ext cx="8504952"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2.3 TASK: Be Explicit About</a:t>
            </a:r>
            <a:r>
              <a:rPr lang="en-US" b="true" sz="2499">
                <a:solidFill>
                  <a:srgbClr val="111111"/>
                </a:solidFill>
                <a:latin typeface="Montserrat Bold"/>
                <a:ea typeface="Montserrat Bold"/>
                <a:cs typeface="Montserrat Bold"/>
                <a:sym typeface="Montserrat Bold"/>
              </a:rPr>
              <a:t> What You Want Done </a:t>
            </a:r>
          </a:p>
        </p:txBody>
      </p:sp>
      <p:sp>
        <p:nvSpPr>
          <p:cNvPr name="TextBox 8" id="8"/>
          <p:cNvSpPr txBox="true"/>
          <p:nvPr/>
        </p:nvSpPr>
        <p:spPr>
          <a:xfrm rot="0">
            <a:off x="1189532" y="2938723"/>
            <a:ext cx="15908935" cy="6921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Th</a:t>
            </a:r>
            <a:r>
              <a:rPr lang="en-US" sz="2000">
                <a:solidFill>
                  <a:srgbClr val="111111"/>
                </a:solidFill>
                <a:latin typeface="Montserrat"/>
                <a:ea typeface="Montserrat"/>
                <a:cs typeface="Montserrat"/>
                <a:sym typeface="Montserrat"/>
              </a:rPr>
              <a:t>e Task is the </a:t>
            </a:r>
            <a:r>
              <a:rPr lang="en-US" b="true" sz="2000">
                <a:solidFill>
                  <a:srgbClr val="111111"/>
                </a:solidFill>
                <a:latin typeface="Montserrat Bold"/>
                <a:ea typeface="Montserrat Bold"/>
                <a:cs typeface="Montserrat Bold"/>
                <a:sym typeface="Montserrat Bold"/>
              </a:rPr>
              <a:t>specific action or deliverable</a:t>
            </a:r>
            <a:r>
              <a:rPr lang="en-US" sz="2000">
                <a:solidFill>
                  <a:srgbClr val="111111"/>
                </a:solidFill>
                <a:latin typeface="Montserrat"/>
                <a:ea typeface="Montserrat"/>
                <a:cs typeface="Montserrat"/>
                <a:sym typeface="Montserrat"/>
              </a:rPr>
              <a:t> you are requesting. </a:t>
            </a:r>
          </a:p>
          <a:p>
            <a:pPr algn="l">
              <a:lnSpc>
                <a:spcPts val="2800"/>
              </a:lnSpc>
            </a:pPr>
            <a:r>
              <a:rPr lang="en-US" b="true" sz="2000">
                <a:solidFill>
                  <a:srgbClr val="111111"/>
                </a:solidFill>
                <a:latin typeface="Montserrat Bold"/>
                <a:ea typeface="Montserrat Bold"/>
                <a:cs typeface="Montserrat Bold"/>
                <a:sym typeface="Montserrat Bold"/>
              </a:rPr>
              <a:t>Structure: </a:t>
            </a:r>
          </a:p>
        </p:txBody>
      </p:sp>
      <p:grpSp>
        <p:nvGrpSpPr>
          <p:cNvPr name="Group 9" id="9"/>
          <p:cNvGrpSpPr/>
          <p:nvPr/>
        </p:nvGrpSpPr>
        <p:grpSpPr>
          <a:xfrm rot="0">
            <a:off x="1189532" y="3859473"/>
            <a:ext cx="15908935" cy="1169362"/>
            <a:chOff x="0" y="0"/>
            <a:chExt cx="21211914" cy="1559150"/>
          </a:xfrm>
        </p:grpSpPr>
        <p:grpSp>
          <p:nvGrpSpPr>
            <p:cNvPr name="Group 10" id="10"/>
            <p:cNvGrpSpPr/>
            <p:nvPr/>
          </p:nvGrpSpPr>
          <p:grpSpPr>
            <a:xfrm rot="0">
              <a:off x="0" y="0"/>
              <a:ext cx="21211914" cy="1559150"/>
              <a:chOff x="0" y="0"/>
              <a:chExt cx="4190008" cy="307980"/>
            </a:xfrm>
          </p:grpSpPr>
          <p:sp>
            <p:nvSpPr>
              <p:cNvPr name="Freeform 11" id="11"/>
              <p:cNvSpPr/>
              <p:nvPr/>
            </p:nvSpPr>
            <p:spPr>
              <a:xfrm flipH="false" flipV="false" rot="0">
                <a:off x="0" y="0"/>
                <a:ext cx="4190008" cy="307980"/>
              </a:xfrm>
              <a:custGeom>
                <a:avLst/>
                <a:gdLst/>
                <a:ahLst/>
                <a:cxnLst/>
                <a:rect r="r" b="b" t="t" l="l"/>
                <a:pathLst>
                  <a:path h="307980" w="4190008">
                    <a:moveTo>
                      <a:pt x="11193" y="0"/>
                    </a:moveTo>
                    <a:lnTo>
                      <a:pt x="4178815" y="0"/>
                    </a:lnTo>
                    <a:cubicBezTo>
                      <a:pt x="4181784" y="0"/>
                      <a:pt x="4184631" y="1179"/>
                      <a:pt x="4186730" y="3278"/>
                    </a:cubicBezTo>
                    <a:cubicBezTo>
                      <a:pt x="4188828" y="5377"/>
                      <a:pt x="4190008" y="8224"/>
                      <a:pt x="4190008" y="11193"/>
                    </a:cubicBezTo>
                    <a:lnTo>
                      <a:pt x="4190008" y="296788"/>
                    </a:lnTo>
                    <a:cubicBezTo>
                      <a:pt x="4190008" y="299756"/>
                      <a:pt x="4188828" y="302603"/>
                      <a:pt x="4186730" y="304702"/>
                    </a:cubicBezTo>
                    <a:cubicBezTo>
                      <a:pt x="4184631" y="306801"/>
                      <a:pt x="4181784" y="307980"/>
                      <a:pt x="4178815" y="307980"/>
                    </a:cubicBezTo>
                    <a:lnTo>
                      <a:pt x="11193" y="307980"/>
                    </a:lnTo>
                    <a:cubicBezTo>
                      <a:pt x="8224" y="307980"/>
                      <a:pt x="5377" y="306801"/>
                      <a:pt x="3278" y="304702"/>
                    </a:cubicBezTo>
                    <a:cubicBezTo>
                      <a:pt x="1179" y="302603"/>
                      <a:pt x="0" y="299756"/>
                      <a:pt x="0" y="29678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2" id="12"/>
              <p:cNvSpPr txBox="true"/>
              <p:nvPr/>
            </p:nvSpPr>
            <p:spPr>
              <a:xfrm>
                <a:off x="0" y="-123825"/>
                <a:ext cx="4190008" cy="431805"/>
              </a:xfrm>
              <a:prstGeom prst="rect">
                <a:avLst/>
              </a:prstGeom>
            </p:spPr>
            <p:txBody>
              <a:bodyPr anchor="ctr" rtlCol="false" tIns="50800" lIns="50800" bIns="50800" rIns="50800"/>
              <a:lstStyle/>
              <a:p>
                <a:pPr algn="ctr">
                  <a:lnSpc>
                    <a:spcPts val="3240"/>
                  </a:lnSpc>
                </a:pPr>
              </a:p>
            </p:txBody>
          </p:sp>
        </p:grpSp>
        <p:sp>
          <p:nvSpPr>
            <p:cNvPr name="TextBox 13" id="13"/>
            <p:cNvSpPr txBox="true"/>
            <p:nvPr/>
          </p:nvSpPr>
          <p:spPr>
            <a:xfrm rot="0">
              <a:off x="373939" y="299508"/>
              <a:ext cx="20521915" cy="919692"/>
            </a:xfrm>
            <a:prstGeom prst="rect">
              <a:avLst/>
            </a:prstGeom>
          </p:spPr>
          <p:txBody>
            <a:bodyPr anchor="t" rtlCol="false" tIns="0" lIns="0" bIns="0" rIns="0">
              <a:spAutoFit/>
            </a:bodyPr>
            <a:lstStyle/>
            <a:p>
              <a:pPr algn="l">
                <a:lnSpc>
                  <a:spcPts val="2800"/>
                </a:lnSpc>
              </a:pPr>
              <a:r>
                <a:rPr lang="en-US" sz="2000">
                  <a:solidFill>
                    <a:srgbClr val="D9D9D9"/>
                  </a:solidFill>
                  <a:latin typeface="Anca Coder"/>
                  <a:ea typeface="Anca Coder"/>
                  <a:cs typeface="Anca Coder"/>
                  <a:sym typeface="Anca Coder"/>
                </a:rPr>
                <a:t>1   </a:t>
              </a:r>
              <a:r>
                <a:rPr lang="en-US" sz="2000">
                  <a:solidFill>
                    <a:srgbClr val="000000"/>
                  </a:solidFill>
                  <a:latin typeface="Anca Coder"/>
                  <a:ea typeface="Anca Coder"/>
                  <a:cs typeface="Anca Coder"/>
                  <a:sym typeface="Anca Coder"/>
                </a:rPr>
                <a:t>"Your task is to [specific action v</a:t>
              </a:r>
              <a:r>
                <a:rPr lang="en-US" sz="2000">
                  <a:solidFill>
                    <a:srgbClr val="000000"/>
                  </a:solidFill>
                  <a:latin typeface="Anca Coder"/>
                  <a:ea typeface="Anca Coder"/>
                  <a:cs typeface="Anca Coder"/>
                  <a:sym typeface="Anca Coder"/>
                </a:rPr>
                <a:t>erb] [specific deliverable] </a:t>
              </a:r>
            </a:p>
            <a:p>
              <a:pPr algn="l">
                <a:lnSpc>
                  <a:spcPts val="2800"/>
                </a:lnSpc>
              </a:pPr>
              <a:r>
                <a:rPr lang="en-US" sz="2000">
                  <a:solidFill>
                    <a:srgbClr val="D9D9D9"/>
                  </a:solidFill>
                  <a:latin typeface="Anca Coder"/>
                  <a:ea typeface="Anca Coder"/>
                  <a:cs typeface="Anca Coder"/>
                  <a:sym typeface="Anca Coder"/>
                </a:rPr>
                <a:t>2</a:t>
              </a:r>
              <a:r>
                <a:rPr lang="en-US" sz="2000">
                  <a:solidFill>
                    <a:srgbClr val="111111"/>
                  </a:solidFill>
                  <a:latin typeface="Anca Coder"/>
                  <a:ea typeface="Anca Coder"/>
                  <a:cs typeface="Anca Coder"/>
                  <a:sym typeface="Anca Coder"/>
                </a:rPr>
                <a:t>   that [purpose/goal]." </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sp>
        <p:nvSpPr>
          <p:cNvPr name="TextBox 4" id="4"/>
          <p:cNvSpPr txBox="true"/>
          <p:nvPr/>
        </p:nvSpPr>
        <p:spPr>
          <a:xfrm rot="0">
            <a:off x="1028700" y="5534244"/>
            <a:ext cx="8633006"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2.4 INPUT: Provide </a:t>
            </a:r>
            <a:r>
              <a:rPr lang="en-US" b="true" sz="2499">
                <a:solidFill>
                  <a:srgbClr val="111111"/>
                </a:solidFill>
                <a:latin typeface="Montserrat Bold"/>
                <a:ea typeface="Montserrat Bold"/>
                <a:cs typeface="Montserrat Bold"/>
                <a:sym typeface="Montserrat Bold"/>
              </a:rPr>
              <a:t>the Raw Material  </a:t>
            </a:r>
          </a:p>
        </p:txBody>
      </p:sp>
      <p:graphicFrame>
        <p:nvGraphicFramePr>
          <p:cNvPr name="Table 5" id="5"/>
          <p:cNvGraphicFramePr>
            <a:graphicFrameLocks noGrp="true"/>
          </p:cNvGraphicFramePr>
          <p:nvPr/>
        </p:nvGraphicFramePr>
        <p:xfrm>
          <a:off x="1028700" y="7039194"/>
          <a:ext cx="15908935" cy="2743200"/>
        </p:xfrm>
        <a:graphic>
          <a:graphicData uri="http://schemas.openxmlformats.org/drawingml/2006/table">
            <a:tbl>
              <a:tblPr/>
              <a:tblGrid>
                <a:gridCol w="7168429"/>
                <a:gridCol w="8740506"/>
              </a:tblGrid>
              <a:tr h="457200">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Input Type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Example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r>
              <a:tr h="457200">
                <a:tc>
                  <a:txBody>
                    <a:bodyPr anchor="t" rtlCol="false"/>
                    <a:lstStyle/>
                    <a:p>
                      <a:pPr algn="ctr">
                        <a:lnSpc>
                          <a:spcPts val="2240"/>
                        </a:lnSpc>
                        <a:defRPr/>
                      </a:pPr>
                      <a:r>
                        <a:rPr lang="en-US" sz="1600">
                          <a:solidFill>
                            <a:srgbClr val="000000"/>
                          </a:solidFill>
                          <a:latin typeface="Poppins"/>
                          <a:ea typeface="Poppins"/>
                          <a:cs typeface="Poppins"/>
                          <a:sym typeface="Poppins"/>
                        </a:rPr>
                        <a:t>Raw Text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Paste meeting notes, emails, reports directly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7200">
                <a:tc>
                  <a:txBody>
                    <a:bodyPr anchor="t" rtlCol="false"/>
                    <a:lstStyle/>
                    <a:p>
                      <a:pPr algn="ctr">
                        <a:lnSpc>
                          <a:spcPts val="2240"/>
                        </a:lnSpc>
                        <a:defRPr/>
                      </a:pPr>
                      <a:r>
                        <a:rPr lang="en-US" sz="1600">
                          <a:solidFill>
                            <a:srgbClr val="000000"/>
                          </a:solidFill>
                          <a:latin typeface="Poppins"/>
                          <a:ea typeface="Poppins"/>
                          <a:cs typeface="Poppins"/>
                          <a:sym typeface="Poppins"/>
                        </a:rPr>
                        <a:t>Data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Provide numbers, tables, or structured records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7200">
                <a:tc>
                  <a:txBody>
                    <a:bodyPr anchor="t" rtlCol="false"/>
                    <a:lstStyle/>
                    <a:p>
                      <a:pPr algn="ctr">
                        <a:lnSpc>
                          <a:spcPts val="2240"/>
                        </a:lnSpc>
                        <a:defRPr/>
                      </a:pPr>
                      <a:r>
                        <a:rPr lang="en-US" sz="1600">
                          <a:solidFill>
                            <a:srgbClr val="000000"/>
                          </a:solidFill>
                          <a:latin typeface="Poppins"/>
                          <a:ea typeface="Poppins"/>
                          <a:cs typeface="Poppins"/>
                          <a:sym typeface="Poppins"/>
                        </a:rPr>
                        <a:t>Documents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Reference uploaded files, links or Knowledge Nodes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7200">
                <a:tc>
                  <a:txBody>
                    <a:bodyPr anchor="t" rtlCol="false"/>
                    <a:lstStyle/>
                    <a:p>
                      <a:pPr algn="ctr">
                        <a:lnSpc>
                          <a:spcPts val="2240"/>
                        </a:lnSpc>
                        <a:defRPr/>
                      </a:pPr>
                      <a:r>
                        <a:rPr lang="en-US" sz="1600">
                          <a:solidFill>
                            <a:srgbClr val="000000"/>
                          </a:solidFill>
                          <a:latin typeface="Poppins"/>
                          <a:ea typeface="Poppins"/>
                          <a:cs typeface="Poppins"/>
                          <a:sym typeface="Poppins"/>
                        </a:rPr>
                        <a:t>Instructions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Additional rules or requirements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7200">
                <a:tc>
                  <a:txBody>
                    <a:bodyPr anchor="t" rtlCol="false"/>
                    <a:lstStyle/>
                    <a:p>
                      <a:pPr algn="ctr">
                        <a:lnSpc>
                          <a:spcPts val="2240"/>
                        </a:lnSpc>
                        <a:defRPr/>
                      </a:pPr>
                      <a:r>
                        <a:rPr lang="en-US" sz="1600">
                          <a:solidFill>
                            <a:srgbClr val="000000"/>
                          </a:solidFill>
                          <a:latin typeface="Poppins"/>
                          <a:ea typeface="Poppins"/>
                          <a:cs typeface="Poppins"/>
                          <a:sym typeface="Poppins"/>
                        </a:rPr>
                        <a:t>Examples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Show the AI a sample of what you want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1189532" y="2199426"/>
            <a:ext cx="8504952"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Task Exampl</a:t>
            </a:r>
            <a:r>
              <a:rPr lang="en-US" b="true" sz="2499">
                <a:solidFill>
                  <a:srgbClr val="111111"/>
                </a:solidFill>
                <a:latin typeface="Montserrat Bold"/>
                <a:ea typeface="Montserrat Bold"/>
                <a:cs typeface="Montserrat Bold"/>
                <a:sym typeface="Montserrat Bold"/>
              </a:rPr>
              <a:t>es: </a:t>
            </a:r>
          </a:p>
        </p:txBody>
      </p:sp>
      <p:grpSp>
        <p:nvGrpSpPr>
          <p:cNvPr name="Group 7" id="7"/>
          <p:cNvGrpSpPr/>
          <p:nvPr/>
        </p:nvGrpSpPr>
        <p:grpSpPr>
          <a:xfrm rot="0">
            <a:off x="1189532" y="2831356"/>
            <a:ext cx="15908935" cy="2226637"/>
            <a:chOff x="0" y="0"/>
            <a:chExt cx="21211914" cy="2968850"/>
          </a:xfrm>
        </p:grpSpPr>
        <p:grpSp>
          <p:nvGrpSpPr>
            <p:cNvPr name="Group 8" id="8"/>
            <p:cNvGrpSpPr/>
            <p:nvPr/>
          </p:nvGrpSpPr>
          <p:grpSpPr>
            <a:xfrm rot="0">
              <a:off x="0" y="0"/>
              <a:ext cx="21211914" cy="2968850"/>
              <a:chOff x="0" y="0"/>
              <a:chExt cx="4190008" cy="586439"/>
            </a:xfrm>
          </p:grpSpPr>
          <p:sp>
            <p:nvSpPr>
              <p:cNvPr name="Freeform 9" id="9"/>
              <p:cNvSpPr/>
              <p:nvPr/>
            </p:nvSpPr>
            <p:spPr>
              <a:xfrm flipH="false" flipV="false" rot="0">
                <a:off x="0" y="0"/>
                <a:ext cx="4190008" cy="586439"/>
              </a:xfrm>
              <a:custGeom>
                <a:avLst/>
                <a:gdLst/>
                <a:ahLst/>
                <a:cxnLst/>
                <a:rect r="r" b="b" t="t" l="l"/>
                <a:pathLst>
                  <a:path h="586439" w="4190008">
                    <a:moveTo>
                      <a:pt x="11193" y="0"/>
                    </a:moveTo>
                    <a:lnTo>
                      <a:pt x="4178815" y="0"/>
                    </a:lnTo>
                    <a:cubicBezTo>
                      <a:pt x="4181784" y="0"/>
                      <a:pt x="4184631" y="1179"/>
                      <a:pt x="4186730" y="3278"/>
                    </a:cubicBezTo>
                    <a:cubicBezTo>
                      <a:pt x="4188828" y="5377"/>
                      <a:pt x="4190008" y="8224"/>
                      <a:pt x="4190008" y="11193"/>
                    </a:cubicBezTo>
                    <a:lnTo>
                      <a:pt x="4190008" y="575247"/>
                    </a:lnTo>
                    <a:cubicBezTo>
                      <a:pt x="4190008" y="578215"/>
                      <a:pt x="4188828" y="581062"/>
                      <a:pt x="4186730" y="583161"/>
                    </a:cubicBezTo>
                    <a:cubicBezTo>
                      <a:pt x="4184631" y="585260"/>
                      <a:pt x="4181784" y="586439"/>
                      <a:pt x="4178815" y="586439"/>
                    </a:cubicBezTo>
                    <a:lnTo>
                      <a:pt x="11193" y="586439"/>
                    </a:lnTo>
                    <a:cubicBezTo>
                      <a:pt x="8224" y="586439"/>
                      <a:pt x="5377" y="585260"/>
                      <a:pt x="3278" y="583161"/>
                    </a:cubicBezTo>
                    <a:cubicBezTo>
                      <a:pt x="1179" y="581062"/>
                      <a:pt x="0" y="578215"/>
                      <a:pt x="0" y="575247"/>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0" id="10"/>
              <p:cNvSpPr txBox="true"/>
              <p:nvPr/>
            </p:nvSpPr>
            <p:spPr>
              <a:xfrm>
                <a:off x="0" y="-123825"/>
                <a:ext cx="4190008" cy="710264"/>
              </a:xfrm>
              <a:prstGeom prst="rect">
                <a:avLst/>
              </a:prstGeom>
            </p:spPr>
            <p:txBody>
              <a:bodyPr anchor="ctr" rtlCol="false" tIns="50800" lIns="50800" bIns="50800" rIns="50800"/>
              <a:lstStyle/>
              <a:p>
                <a:pPr algn="ctr">
                  <a:lnSpc>
                    <a:spcPts val="3240"/>
                  </a:lnSpc>
                </a:pPr>
              </a:p>
            </p:txBody>
          </p:sp>
        </p:grpSp>
        <p:sp>
          <p:nvSpPr>
            <p:cNvPr name="TextBox 11" id="11"/>
            <p:cNvSpPr txBox="true"/>
            <p:nvPr/>
          </p:nvSpPr>
          <p:spPr>
            <a:xfrm rot="0">
              <a:off x="373939" y="299508"/>
              <a:ext cx="20521915" cy="23293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 "Analyse the attached call transcript and identify the top 3 customer pain points and agent response quality."</a:t>
              </a:r>
            </a:p>
            <a:p>
              <a:pPr algn="l">
                <a:lnSpc>
                  <a:spcPts val="2800"/>
                </a:lnSpc>
              </a:pPr>
              <a:r>
                <a:rPr lang="en-US" sz="2000">
                  <a:solidFill>
                    <a:srgbClr val="000000"/>
                  </a:solidFill>
                  <a:latin typeface="Anca Coder"/>
                  <a:ea typeface="Anca Coder"/>
                  <a:cs typeface="Anca Coder"/>
                  <a:sym typeface="Anca Coder"/>
                </a:rPr>
                <a:t>✅ "Draft a professional follow-up email to a client who </a:t>
              </a:r>
              <a:r>
                <a:rPr lang="en-US" sz="2000">
                  <a:solidFill>
                    <a:srgbClr val="000000"/>
                  </a:solidFill>
                  <a:latin typeface="Anca Coder"/>
                  <a:ea typeface="Anca Coder"/>
                  <a:cs typeface="Anca Coder"/>
                  <a:sym typeface="Anca Coder"/>
                </a:rPr>
                <a:t>expressed dissatisfaction during a service call."</a:t>
              </a:r>
            </a:p>
            <a:p>
              <a:pPr algn="l">
                <a:lnSpc>
                  <a:spcPts val="2800"/>
                </a:lnSpc>
              </a:pPr>
              <a:r>
                <a:rPr lang="en-US" sz="2000">
                  <a:solidFill>
                    <a:srgbClr val="000000"/>
                  </a:solidFill>
                  <a:latin typeface="Anca Coder"/>
                  <a:ea typeface="Anca Coder"/>
                  <a:cs typeface="Anca Coder"/>
                  <a:sym typeface="Anca Coder"/>
                </a:rPr>
                <a:t>✅ "Generate a structured project status report based on the meeting notes provided." </a:t>
              </a:r>
            </a:p>
          </p:txBody>
        </p:sp>
      </p:grpSp>
      <p:sp>
        <p:nvSpPr>
          <p:cNvPr name="TextBox 12" id="12"/>
          <p:cNvSpPr txBox="true"/>
          <p:nvPr/>
        </p:nvSpPr>
        <p:spPr>
          <a:xfrm rot="0">
            <a:off x="1028700" y="6127969"/>
            <a:ext cx="15908935" cy="6921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Input</a:t>
            </a:r>
            <a:r>
              <a:rPr lang="en-US" sz="2000">
                <a:solidFill>
                  <a:srgbClr val="111111"/>
                </a:solidFill>
                <a:latin typeface="Montserrat"/>
                <a:ea typeface="Montserrat"/>
                <a:cs typeface="Montserrat"/>
                <a:sym typeface="Montserrat"/>
              </a:rPr>
              <a:t> is the data, t</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x</a:t>
            </a:r>
            <a:r>
              <a:rPr lang="en-US" sz="2000">
                <a:solidFill>
                  <a:srgbClr val="111111"/>
                </a:solidFill>
                <a:latin typeface="Montserrat"/>
                <a:ea typeface="Montserrat"/>
                <a:cs typeface="Montserrat"/>
                <a:sym typeface="Montserrat"/>
              </a:rPr>
              <a:t>t</a:t>
            </a:r>
            <a:r>
              <a:rPr lang="en-US" sz="2000">
                <a:solidFill>
                  <a:srgbClr val="111111"/>
                </a:solidFill>
                <a:latin typeface="Montserrat"/>
                <a:ea typeface="Montserrat"/>
                <a:cs typeface="Montserrat"/>
                <a:sym typeface="Montserrat"/>
              </a:rPr>
              <a:t>,</a:t>
            </a:r>
            <a:r>
              <a:rPr lang="en-US" sz="2000">
                <a:solidFill>
                  <a:srgbClr val="111111"/>
                </a:solidFill>
                <a:latin typeface="Montserrat"/>
                <a:ea typeface="Montserrat"/>
                <a:cs typeface="Montserrat"/>
                <a:sym typeface="Montserrat"/>
              </a:rPr>
              <a:t> or i</a:t>
            </a:r>
            <a:r>
              <a:rPr lang="en-US" sz="2000">
                <a:solidFill>
                  <a:srgbClr val="111111"/>
                </a:solidFill>
                <a:latin typeface="Montserrat"/>
                <a:ea typeface="Montserrat"/>
                <a:cs typeface="Montserrat"/>
                <a:sym typeface="Montserrat"/>
              </a:rPr>
              <a:t>nfo</a:t>
            </a:r>
            <a:r>
              <a:rPr lang="en-US" sz="2000">
                <a:solidFill>
                  <a:srgbClr val="111111"/>
                </a:solidFill>
                <a:latin typeface="Montserrat"/>
                <a:ea typeface="Montserrat"/>
                <a:cs typeface="Montserrat"/>
                <a:sym typeface="Montserrat"/>
              </a:rPr>
              <a:t>r</a:t>
            </a:r>
            <a:r>
              <a:rPr lang="en-US" sz="2000">
                <a:solidFill>
                  <a:srgbClr val="111111"/>
                </a:solidFill>
                <a:latin typeface="Montserrat"/>
                <a:ea typeface="Montserrat"/>
                <a:cs typeface="Montserrat"/>
                <a:sym typeface="Montserrat"/>
              </a:rPr>
              <a:t>m</a:t>
            </a:r>
            <a:r>
              <a:rPr lang="en-US" sz="2000">
                <a:solidFill>
                  <a:srgbClr val="111111"/>
                </a:solidFill>
                <a:latin typeface="Montserrat"/>
                <a:ea typeface="Montserrat"/>
                <a:cs typeface="Montserrat"/>
                <a:sym typeface="Montserrat"/>
              </a:rPr>
              <a:t>a</a:t>
            </a:r>
            <a:r>
              <a:rPr lang="en-US" sz="2000">
                <a:solidFill>
                  <a:srgbClr val="111111"/>
                </a:solidFill>
                <a:latin typeface="Montserrat"/>
                <a:ea typeface="Montserrat"/>
                <a:cs typeface="Montserrat"/>
                <a:sym typeface="Montserrat"/>
              </a:rPr>
              <a:t>tion th</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 AI should work with. </a:t>
            </a:r>
          </a:p>
          <a:p>
            <a:pPr algn="l">
              <a:lnSpc>
                <a:spcPts val="2800"/>
              </a:lnSpc>
            </a:pPr>
            <a:r>
              <a:rPr lang="en-US" b="true" sz="2000">
                <a:solidFill>
                  <a:srgbClr val="111111"/>
                </a:solidFill>
                <a:latin typeface="Montserrat Bold"/>
                <a:ea typeface="Montserrat Bold"/>
                <a:cs typeface="Montserrat Bold"/>
                <a:sym typeface="Montserrat Bold"/>
              </a:rPr>
              <a:t>Types of Input: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sp>
        <p:nvSpPr>
          <p:cNvPr name="TextBox 4" id="4"/>
          <p:cNvSpPr txBox="true"/>
          <p:nvPr/>
        </p:nvSpPr>
        <p:spPr>
          <a:xfrm rot="0">
            <a:off x="1028700" y="2707638"/>
            <a:ext cx="8504952"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Input Best Practic</a:t>
            </a:r>
            <a:r>
              <a:rPr lang="en-US" b="true" sz="2499">
                <a:solidFill>
                  <a:srgbClr val="111111"/>
                </a:solidFill>
                <a:latin typeface="Montserrat Bold"/>
                <a:ea typeface="Montserrat Bold"/>
                <a:cs typeface="Montserrat Bold"/>
                <a:sym typeface="Montserrat Bold"/>
              </a:rPr>
              <a:t>es: </a:t>
            </a:r>
          </a:p>
        </p:txBody>
      </p:sp>
      <p:grpSp>
        <p:nvGrpSpPr>
          <p:cNvPr name="Group 5" id="5"/>
          <p:cNvGrpSpPr/>
          <p:nvPr/>
        </p:nvGrpSpPr>
        <p:grpSpPr>
          <a:xfrm rot="0">
            <a:off x="1028700" y="3339569"/>
            <a:ext cx="15908935" cy="2931487"/>
            <a:chOff x="0" y="0"/>
            <a:chExt cx="21211914" cy="3908650"/>
          </a:xfrm>
        </p:grpSpPr>
        <p:grpSp>
          <p:nvGrpSpPr>
            <p:cNvPr name="Group 6" id="6"/>
            <p:cNvGrpSpPr/>
            <p:nvPr/>
          </p:nvGrpSpPr>
          <p:grpSpPr>
            <a:xfrm rot="0">
              <a:off x="0" y="0"/>
              <a:ext cx="21211914" cy="3908650"/>
              <a:chOff x="0" y="0"/>
              <a:chExt cx="4190008" cy="772079"/>
            </a:xfrm>
          </p:grpSpPr>
          <p:sp>
            <p:nvSpPr>
              <p:cNvPr name="Freeform 7" id="7"/>
              <p:cNvSpPr/>
              <p:nvPr/>
            </p:nvSpPr>
            <p:spPr>
              <a:xfrm flipH="false" flipV="false" rot="0">
                <a:off x="0" y="0"/>
                <a:ext cx="4190008" cy="772079"/>
              </a:xfrm>
              <a:custGeom>
                <a:avLst/>
                <a:gdLst/>
                <a:ahLst/>
                <a:cxnLst/>
                <a:rect r="r" b="b" t="t" l="l"/>
                <a:pathLst>
                  <a:path h="772079" w="4190008">
                    <a:moveTo>
                      <a:pt x="11193" y="0"/>
                    </a:moveTo>
                    <a:lnTo>
                      <a:pt x="4178815" y="0"/>
                    </a:lnTo>
                    <a:cubicBezTo>
                      <a:pt x="4181784" y="0"/>
                      <a:pt x="4184631" y="1179"/>
                      <a:pt x="4186730" y="3278"/>
                    </a:cubicBezTo>
                    <a:cubicBezTo>
                      <a:pt x="4188828" y="5377"/>
                      <a:pt x="4190008" y="8224"/>
                      <a:pt x="4190008" y="11193"/>
                    </a:cubicBezTo>
                    <a:lnTo>
                      <a:pt x="4190008" y="760886"/>
                    </a:lnTo>
                    <a:cubicBezTo>
                      <a:pt x="4190008" y="767068"/>
                      <a:pt x="4184996" y="772079"/>
                      <a:pt x="4178815" y="772079"/>
                    </a:cubicBezTo>
                    <a:lnTo>
                      <a:pt x="11193" y="772079"/>
                    </a:lnTo>
                    <a:cubicBezTo>
                      <a:pt x="8224" y="772079"/>
                      <a:pt x="5377" y="770900"/>
                      <a:pt x="3278" y="768801"/>
                    </a:cubicBezTo>
                    <a:cubicBezTo>
                      <a:pt x="1179" y="766702"/>
                      <a:pt x="0" y="763855"/>
                      <a:pt x="0" y="76088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8" id="8"/>
              <p:cNvSpPr txBox="true"/>
              <p:nvPr/>
            </p:nvSpPr>
            <p:spPr>
              <a:xfrm>
                <a:off x="0" y="-123825"/>
                <a:ext cx="4190008" cy="895904"/>
              </a:xfrm>
              <a:prstGeom prst="rect">
                <a:avLst/>
              </a:prstGeom>
            </p:spPr>
            <p:txBody>
              <a:bodyPr anchor="ctr" rtlCol="false" tIns="50800" lIns="50800" bIns="50800" rIns="50800"/>
              <a:lstStyle/>
              <a:p>
                <a:pPr algn="ctr">
                  <a:lnSpc>
                    <a:spcPts val="3240"/>
                  </a:lnSpc>
                </a:pPr>
              </a:p>
            </p:txBody>
          </p:sp>
        </p:grpSp>
        <p:sp>
          <p:nvSpPr>
            <p:cNvPr name="TextBox 9" id="9"/>
            <p:cNvSpPr txBox="true"/>
            <p:nvPr/>
          </p:nvSpPr>
          <p:spPr>
            <a:xfrm rot="0">
              <a:off x="373939" y="299508"/>
              <a:ext cx="20521915" cy="32691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 Clearly label your input:</a:t>
              </a:r>
            </a:p>
            <a:p>
              <a:pPr algn="l">
                <a:lnSpc>
                  <a:spcPts val="2800"/>
                </a:lnSpc>
              </a:pPr>
              <a:r>
                <a:rPr lang="en-US" sz="2000">
                  <a:solidFill>
                    <a:srgbClr val="000000"/>
                  </a:solidFill>
                  <a:latin typeface="Anca Coder"/>
                  <a:ea typeface="Anca Coder"/>
                  <a:cs typeface="Anca Coder"/>
                  <a:sym typeface="Anca Coder"/>
                </a:rPr>
                <a:t>"Here is the call transcript: [TRANSCRIPT START] ... [TRANSCRIPT END]"</a:t>
              </a:r>
            </a:p>
            <a:p>
              <a:pPr algn="l">
                <a:lnSpc>
                  <a:spcPts val="2800"/>
                </a:lnSpc>
              </a:pPr>
            </a:p>
            <a:p>
              <a:pPr algn="l">
                <a:lnSpc>
                  <a:spcPts val="2800"/>
                </a:lnSpc>
              </a:pPr>
              <a:r>
                <a:rPr lang="en-US" sz="2000">
                  <a:solidFill>
                    <a:srgbClr val="000000"/>
                  </a:solidFill>
                  <a:latin typeface="Anca Coder"/>
                  <a:ea typeface="Anca Coder"/>
                  <a:cs typeface="Anca Coder"/>
                  <a:sym typeface="Anca Coder"/>
                </a:rPr>
                <a:t>✅ Specify the source:</a:t>
              </a:r>
            </a:p>
            <a:p>
              <a:pPr algn="l">
                <a:lnSpc>
                  <a:spcPts val="2800"/>
                </a:lnSpc>
              </a:pPr>
              <a:r>
                <a:rPr lang="en-US" sz="2000">
                  <a:solidFill>
                    <a:srgbClr val="000000"/>
                  </a:solidFill>
                  <a:latin typeface="Anca Coder"/>
                  <a:ea typeface="Anca Coder"/>
                  <a:cs typeface="Anca Coder"/>
                  <a:sym typeface="Anca Coder"/>
                </a:rPr>
                <a:t>"Based on the Q2 financial report uploaded to this session..."</a:t>
              </a:r>
            </a:p>
            <a:p>
              <a:pPr algn="l">
                <a:lnSpc>
                  <a:spcPts val="2800"/>
                </a:lnSpc>
              </a:pPr>
            </a:p>
            <a:p>
              <a:pPr algn="l">
                <a:lnSpc>
                  <a:spcPts val="2800"/>
                </a:lnSpc>
              </a:pPr>
              <a:r>
                <a:rPr lang="en-US" sz="2000">
                  <a:solidFill>
                    <a:srgbClr val="000000"/>
                  </a:solidFill>
                  <a:latin typeface="Anca Coder"/>
                  <a:ea typeface="Anca Coder"/>
                  <a:cs typeface="Anca Coder"/>
                  <a:sym typeface="Anca Coder"/>
                </a:rPr>
                <a:t>✅ Set boundaries:"Use only th</a:t>
              </a:r>
              <a:r>
                <a:rPr lang="en-US" sz="2000">
                  <a:solidFill>
                    <a:srgbClr val="000000"/>
                  </a:solidFill>
                  <a:latin typeface="Anca Coder"/>
                  <a:ea typeface="Anca Coder"/>
                  <a:cs typeface="Anca Coder"/>
                  <a:sym typeface="Anca Coder"/>
                </a:rPr>
                <a:t>e information provided. Do not add external assumptions." </a:t>
              </a:r>
            </a:p>
          </p:txBody>
        </p:sp>
      </p:grpSp>
      <p:grpSp>
        <p:nvGrpSpPr>
          <p:cNvPr name="Group 10" id="10"/>
          <p:cNvGrpSpPr/>
          <p:nvPr/>
        </p:nvGrpSpPr>
        <p:grpSpPr>
          <a:xfrm rot="0">
            <a:off x="1028700" y="7166028"/>
            <a:ext cx="15026782" cy="1711650"/>
            <a:chOff x="0" y="0"/>
            <a:chExt cx="3957671" cy="450805"/>
          </a:xfrm>
        </p:grpSpPr>
        <p:sp>
          <p:nvSpPr>
            <p:cNvPr name="Freeform 11" id="11"/>
            <p:cNvSpPr/>
            <p:nvPr/>
          </p:nvSpPr>
          <p:spPr>
            <a:xfrm flipH="false" flipV="false" rot="0">
              <a:off x="0" y="0"/>
              <a:ext cx="3957671" cy="450805"/>
            </a:xfrm>
            <a:custGeom>
              <a:avLst/>
              <a:gdLst/>
              <a:ahLst/>
              <a:cxnLst/>
              <a:rect r="r" b="b" t="t" l="l"/>
              <a:pathLst>
                <a:path h="450805" w="3957671">
                  <a:moveTo>
                    <a:pt x="5152" y="0"/>
                  </a:moveTo>
                  <a:lnTo>
                    <a:pt x="3952519" y="0"/>
                  </a:lnTo>
                  <a:cubicBezTo>
                    <a:pt x="3955364" y="0"/>
                    <a:pt x="3957671" y="2307"/>
                    <a:pt x="3957671" y="5152"/>
                  </a:cubicBezTo>
                  <a:lnTo>
                    <a:pt x="3957671" y="445653"/>
                  </a:lnTo>
                  <a:cubicBezTo>
                    <a:pt x="3957671" y="447019"/>
                    <a:pt x="3957128" y="448330"/>
                    <a:pt x="3956162" y="449296"/>
                  </a:cubicBezTo>
                  <a:cubicBezTo>
                    <a:pt x="3955196" y="450262"/>
                    <a:pt x="3953885" y="450805"/>
                    <a:pt x="3952519" y="450805"/>
                  </a:cubicBezTo>
                  <a:lnTo>
                    <a:pt x="5152" y="450805"/>
                  </a:lnTo>
                  <a:cubicBezTo>
                    <a:pt x="2307" y="450805"/>
                    <a:pt x="0" y="448498"/>
                    <a:pt x="0" y="445653"/>
                  </a:cubicBezTo>
                  <a:lnTo>
                    <a:pt x="0" y="5152"/>
                  </a:lnTo>
                  <a:cubicBezTo>
                    <a:pt x="0" y="2307"/>
                    <a:pt x="2307" y="0"/>
                    <a:pt x="5152"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12" id="12"/>
            <p:cNvSpPr txBox="true"/>
            <p:nvPr/>
          </p:nvSpPr>
          <p:spPr>
            <a:xfrm>
              <a:off x="0" y="-123825"/>
              <a:ext cx="3957671" cy="574630"/>
            </a:xfrm>
            <a:prstGeom prst="rect">
              <a:avLst/>
            </a:prstGeom>
          </p:spPr>
          <p:txBody>
            <a:bodyPr anchor="ctr" rtlCol="false" tIns="50800" lIns="50800" bIns="50800" rIns="50800"/>
            <a:lstStyle/>
            <a:p>
              <a:pPr algn="ctr">
                <a:lnSpc>
                  <a:spcPts val="3240"/>
                </a:lnSpc>
              </a:pPr>
            </a:p>
          </p:txBody>
        </p:sp>
      </p:grpSp>
      <p:sp>
        <p:nvSpPr>
          <p:cNvPr name="TextBox 13" id="13"/>
          <p:cNvSpPr txBox="true"/>
          <p:nvPr/>
        </p:nvSpPr>
        <p:spPr>
          <a:xfrm rot="0">
            <a:off x="1761043" y="7656728"/>
            <a:ext cx="13305412" cy="692150"/>
          </a:xfrm>
          <a:prstGeom prst="rect">
            <a:avLst/>
          </a:prstGeom>
        </p:spPr>
        <p:txBody>
          <a:bodyPr anchor="t" rtlCol="false" tIns="0" lIns="0" bIns="0" rIns="0">
            <a:spAutoFit/>
          </a:bodyPr>
          <a:lstStyle/>
          <a:p>
            <a:pPr algn="ctr">
              <a:lnSpc>
                <a:spcPts val="2800"/>
              </a:lnSpc>
            </a:pPr>
            <a:r>
              <a:rPr lang="en-US" b="true" sz="2000">
                <a:solidFill>
                  <a:srgbClr val="FFFFFF"/>
                </a:solidFill>
                <a:latin typeface="Montserrat Bold"/>
                <a:ea typeface="Montserrat Bold"/>
                <a:cs typeface="Montserrat Bold"/>
                <a:sym typeface="Montserrat Bold"/>
              </a:rPr>
              <a:t>V</a:t>
            </a:r>
            <a:r>
              <a:rPr lang="en-US" b="true" sz="2000">
                <a:solidFill>
                  <a:srgbClr val="FFFFFF"/>
                </a:solidFill>
                <a:latin typeface="Montserrat Bold"/>
                <a:ea typeface="Montserrat Bold"/>
                <a:cs typeface="Montserrat Bold"/>
                <a:sym typeface="Montserrat Bold"/>
              </a:rPr>
              <a:t>ectorMind Tip: In Knowledge Nodes, your uploaded documents become grounded context. Always reference the specific node or document to ensure the AI retrieves the most relevant information. </a:t>
            </a:r>
          </a:p>
        </p:txBody>
      </p:sp>
      <p:sp>
        <p:nvSpPr>
          <p:cNvPr name="Freeform 14" id="14"/>
          <p:cNvSpPr/>
          <p:nvPr/>
        </p:nvSpPr>
        <p:spPr>
          <a:xfrm flipH="false" flipV="false" rot="0">
            <a:off x="15251422" y="6785406"/>
            <a:ext cx="2472894" cy="2472894"/>
          </a:xfrm>
          <a:custGeom>
            <a:avLst/>
            <a:gdLst/>
            <a:ahLst/>
            <a:cxnLst/>
            <a:rect r="r" b="b" t="t" l="l"/>
            <a:pathLst>
              <a:path h="2472894" w="2472894">
                <a:moveTo>
                  <a:pt x="0" y="0"/>
                </a:moveTo>
                <a:lnTo>
                  <a:pt x="2472894" y="0"/>
                </a:lnTo>
                <a:lnTo>
                  <a:pt x="2472894" y="2472894"/>
                </a:lnTo>
                <a:lnTo>
                  <a:pt x="0" y="2472894"/>
                </a:lnTo>
                <a:lnTo>
                  <a:pt x="0" y="0"/>
                </a:lnTo>
                <a:close/>
              </a:path>
            </a:pathLst>
          </a:custGeom>
          <a:blipFill>
            <a:blip r:embed="rId3"/>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sp>
        <p:nvSpPr>
          <p:cNvPr name="TextBox 4" id="4"/>
          <p:cNvSpPr txBox="true"/>
          <p:nvPr/>
        </p:nvSpPr>
        <p:spPr>
          <a:xfrm rot="0">
            <a:off x="1028700" y="2533650"/>
            <a:ext cx="8633006"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2.5 FORMAT: What </a:t>
            </a:r>
            <a:r>
              <a:rPr lang="en-US" b="true" sz="2499">
                <a:solidFill>
                  <a:srgbClr val="111111"/>
                </a:solidFill>
                <a:latin typeface="Montserrat Bold"/>
                <a:ea typeface="Montserrat Bold"/>
                <a:cs typeface="Montserrat Bold"/>
                <a:sym typeface="Montserrat Bold"/>
              </a:rPr>
              <a:t>the Output Should Look Like </a:t>
            </a:r>
          </a:p>
        </p:txBody>
      </p:sp>
      <p:graphicFrame>
        <p:nvGraphicFramePr>
          <p:cNvPr name="Table 5" id="5"/>
          <p:cNvGraphicFramePr>
            <a:graphicFrameLocks noGrp="true"/>
          </p:cNvGraphicFramePr>
          <p:nvPr/>
        </p:nvGraphicFramePr>
        <p:xfrm>
          <a:off x="1028700" y="4038600"/>
          <a:ext cx="15908935" cy="3676650"/>
        </p:xfrm>
        <a:graphic>
          <a:graphicData uri="http://schemas.openxmlformats.org/drawingml/2006/table">
            <a:tbl>
              <a:tblPr/>
              <a:tblGrid>
                <a:gridCol w="7168429"/>
                <a:gridCol w="8740506"/>
              </a:tblGrid>
              <a:tr h="459581">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Format Type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Prompt Instruction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r>
              <a:tr h="459581">
                <a:tc>
                  <a:txBody>
                    <a:bodyPr anchor="t" rtlCol="false"/>
                    <a:lstStyle/>
                    <a:p>
                      <a:pPr algn="ctr">
                        <a:lnSpc>
                          <a:spcPts val="2240"/>
                        </a:lnSpc>
                        <a:defRPr/>
                      </a:pPr>
                      <a:r>
                        <a:rPr lang="en-US" sz="1600">
                          <a:solidFill>
                            <a:srgbClr val="000000"/>
                          </a:solidFill>
                          <a:latin typeface="Poppins"/>
                          <a:ea typeface="Poppins"/>
                          <a:cs typeface="Poppins"/>
                          <a:sym typeface="Poppins"/>
                        </a:rPr>
                        <a:t>Bullet Points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i="true">
                          <a:solidFill>
                            <a:srgbClr val="000000"/>
                          </a:solidFill>
                          <a:latin typeface="Poppins Italics"/>
                          <a:ea typeface="Poppins Italics"/>
                          <a:cs typeface="Poppins Italics"/>
                          <a:sym typeface="Poppins Italics"/>
                        </a:rPr>
                        <a:t>"Present your findings as concise bullet points."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9581">
                <a:tc>
                  <a:txBody>
                    <a:bodyPr anchor="t" rtlCol="false"/>
                    <a:lstStyle/>
                    <a:p>
                      <a:pPr algn="ctr">
                        <a:lnSpc>
                          <a:spcPts val="2240"/>
                        </a:lnSpc>
                        <a:defRPr/>
                      </a:pPr>
                      <a:r>
                        <a:rPr lang="en-US" sz="1600">
                          <a:solidFill>
                            <a:srgbClr val="000000"/>
                          </a:solidFill>
                          <a:latin typeface="Poppins"/>
                          <a:ea typeface="Poppins"/>
                          <a:cs typeface="Poppins"/>
                          <a:sym typeface="Poppins"/>
                        </a:rPr>
                        <a:t>Numbered List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i="true">
                          <a:solidFill>
                            <a:srgbClr val="000000"/>
                          </a:solidFill>
                          <a:latin typeface="Poppins Italics"/>
                          <a:ea typeface="Poppins Italics"/>
                          <a:cs typeface="Poppins Italics"/>
                          <a:sym typeface="Poppins Italics"/>
                        </a:rPr>
                        <a:t>"Provide a step-by-step numbered action plan."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9581">
                <a:tc>
                  <a:txBody>
                    <a:bodyPr anchor="t" rtlCol="false"/>
                    <a:lstStyle/>
                    <a:p>
                      <a:pPr algn="ctr">
                        <a:lnSpc>
                          <a:spcPts val="2240"/>
                        </a:lnSpc>
                        <a:defRPr/>
                      </a:pPr>
                      <a:r>
                        <a:rPr lang="en-US" sz="1600">
                          <a:solidFill>
                            <a:srgbClr val="000000"/>
                          </a:solidFill>
                          <a:latin typeface="Poppins"/>
                          <a:ea typeface="Poppins"/>
                          <a:cs typeface="Poppins"/>
                          <a:sym typeface="Poppins"/>
                        </a:rPr>
                        <a:t>Table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i="true">
                          <a:solidFill>
                            <a:srgbClr val="000000"/>
                          </a:solidFill>
                          <a:latin typeface="Poppins Italics"/>
                          <a:ea typeface="Poppins Italics"/>
                          <a:cs typeface="Poppins Italics"/>
                          <a:sym typeface="Poppins Italics"/>
                        </a:rPr>
                        <a:t>"Structure the output as a comparison table with columns for X, Y, Z."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9581">
                <a:tc>
                  <a:txBody>
                    <a:bodyPr anchor="t" rtlCol="false"/>
                    <a:lstStyle/>
                    <a:p>
                      <a:pPr algn="ctr">
                        <a:lnSpc>
                          <a:spcPts val="2240"/>
                        </a:lnSpc>
                        <a:defRPr/>
                      </a:pPr>
                      <a:r>
                        <a:rPr lang="en-US" sz="1600">
                          <a:solidFill>
                            <a:srgbClr val="000000"/>
                          </a:solidFill>
                          <a:latin typeface="Poppins"/>
                          <a:ea typeface="Poppins"/>
                          <a:cs typeface="Poppins"/>
                          <a:sym typeface="Poppins"/>
                        </a:rPr>
                        <a:t>Report Format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i="true">
                          <a:solidFill>
                            <a:srgbClr val="000000"/>
                          </a:solidFill>
                          <a:latin typeface="Poppins Italics"/>
                          <a:ea typeface="Poppins Italics"/>
                          <a:cs typeface="Poppins Italics"/>
                          <a:sym typeface="Poppins Italics"/>
                        </a:rPr>
                        <a:t>"Write in formal report format with: Executive Summary, Findings, Recommendations."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9581">
                <a:tc>
                  <a:txBody>
                    <a:bodyPr anchor="t" rtlCol="false"/>
                    <a:lstStyle/>
                    <a:p>
                      <a:pPr algn="ctr">
                        <a:lnSpc>
                          <a:spcPts val="2240"/>
                        </a:lnSpc>
                        <a:defRPr/>
                      </a:pPr>
                      <a:r>
                        <a:rPr lang="en-US" sz="1600">
                          <a:solidFill>
                            <a:srgbClr val="000000"/>
                          </a:solidFill>
                          <a:latin typeface="Poppins"/>
                          <a:ea typeface="Poppins"/>
                          <a:cs typeface="Poppins"/>
                          <a:sym typeface="Poppins"/>
                        </a:rPr>
                        <a:t>Email Format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i="true">
                          <a:solidFill>
                            <a:srgbClr val="000000"/>
                          </a:solidFill>
                          <a:latin typeface="Poppins Italics"/>
                          <a:ea typeface="Poppins Italics"/>
                          <a:cs typeface="Poppins Italics"/>
                          <a:sym typeface="Poppins Italics"/>
                        </a:rPr>
                        <a:t>"Format as a professional business email with Subject, Body, and Call to Action."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9581">
                <a:tc>
                  <a:txBody>
                    <a:bodyPr anchor="t" rtlCol="false"/>
                    <a:lstStyle/>
                    <a:p>
                      <a:pPr algn="ctr">
                        <a:lnSpc>
                          <a:spcPts val="2240"/>
                        </a:lnSpc>
                        <a:defRPr/>
                      </a:pPr>
                      <a:r>
                        <a:rPr lang="en-US" sz="1600">
                          <a:solidFill>
                            <a:srgbClr val="000000"/>
                          </a:solidFill>
                          <a:latin typeface="Poppins"/>
                          <a:ea typeface="Poppins"/>
                          <a:cs typeface="Poppins"/>
                          <a:sym typeface="Poppins"/>
                        </a:rPr>
                        <a:t>JSON/Structured Data</a:t>
                      </a:r>
                      <a:r>
                        <a:rPr lang="en-US" sz="1600">
                          <a:solidFill>
                            <a:srgbClr val="000000"/>
                          </a:solidFill>
                          <a:latin typeface="Poppins"/>
                          <a:ea typeface="Poppins"/>
                          <a:cs typeface="Poppins"/>
                          <a:sym typeface="Poppins"/>
                        </a:rPr>
                        <a: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i="true">
                          <a:solidFill>
                            <a:srgbClr val="000000"/>
                          </a:solidFill>
                          <a:latin typeface="Poppins Italics"/>
                          <a:ea typeface="Poppins Italics"/>
                          <a:cs typeface="Poppins Italics"/>
                          <a:sym typeface="Poppins Italics"/>
                        </a:rPr>
                        <a:t>"Return the extracted data in JSON format."</a:t>
                      </a:r>
                      <a:r>
                        <a:rPr lang="en-US" sz="1600">
                          <a:solidFill>
                            <a:srgbClr val="000000"/>
                          </a:solidFill>
                          <a:latin typeface="Poppins"/>
                          <a:ea typeface="Poppins"/>
                          <a:cs typeface="Poppins"/>
                          <a:sym typeface="Poppins"/>
                        </a:rPr>
                        <a: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59581">
                <a:tc>
                  <a:txBody>
                    <a:bodyPr anchor="t" rtlCol="false"/>
                    <a:lstStyle/>
                    <a:p>
                      <a:pPr algn="ctr">
                        <a:lnSpc>
                          <a:spcPts val="2240"/>
                        </a:lnSpc>
                        <a:defRPr/>
                      </a:pPr>
                      <a:r>
                        <a:rPr lang="en-US" sz="1600">
                          <a:solidFill>
                            <a:srgbClr val="000000"/>
                          </a:solidFill>
                          <a:latin typeface="Poppins"/>
                          <a:ea typeface="Poppins"/>
                          <a:cs typeface="Poppins"/>
                          <a:sym typeface="Poppins"/>
                        </a:rPr>
                        <a:t>Executive Summary</a:t>
                      </a:r>
                      <a:r>
                        <a:rPr lang="en-US" sz="1600">
                          <a:solidFill>
                            <a:srgbClr val="000000"/>
                          </a:solidFill>
                          <a:latin typeface="Poppins"/>
                          <a:ea typeface="Poppins"/>
                          <a:cs typeface="Poppins"/>
                          <a:sym typeface="Poppins"/>
                        </a:rPr>
                        <a: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i="true">
                          <a:solidFill>
                            <a:srgbClr val="000000"/>
                          </a:solidFill>
                          <a:latin typeface="Poppins Italics"/>
                          <a:ea typeface="Poppins Italics"/>
                          <a:cs typeface="Poppins Italics"/>
                          <a:sym typeface="Poppins Italics"/>
                        </a:rPr>
                        <a:t>"Provide a 3-paragraph executive summary, maximum 150 words."</a:t>
                      </a:r>
                      <a:r>
                        <a:rPr lang="en-US" sz="1600">
                          <a:solidFill>
                            <a:srgbClr val="000000"/>
                          </a:solidFill>
                          <a:latin typeface="Poppins"/>
                          <a:ea typeface="Poppins"/>
                          <a:cs typeface="Poppins"/>
                          <a:sym typeface="Poppins"/>
                        </a:rPr>
                        <a: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
        <p:nvSpPr>
          <p:cNvPr name="TextBox 6" id="6"/>
          <p:cNvSpPr txBox="true"/>
          <p:nvPr/>
        </p:nvSpPr>
        <p:spPr>
          <a:xfrm rot="0">
            <a:off x="1028700" y="3127375"/>
            <a:ext cx="15908935" cy="6921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Format</a:t>
            </a:r>
            <a:r>
              <a:rPr lang="en-US" sz="2000">
                <a:solidFill>
                  <a:srgbClr val="111111"/>
                </a:solidFill>
                <a:latin typeface="Montserrat"/>
                <a:ea typeface="Montserrat"/>
                <a:cs typeface="Montserrat"/>
                <a:sym typeface="Montserrat"/>
              </a:rPr>
              <a:t> tells the AI how to struc</a:t>
            </a:r>
            <a:r>
              <a:rPr lang="en-US" sz="2000">
                <a:solidFill>
                  <a:srgbClr val="111111"/>
                </a:solidFill>
                <a:latin typeface="Montserrat"/>
                <a:ea typeface="Montserrat"/>
                <a:cs typeface="Montserrat"/>
                <a:sym typeface="Montserrat"/>
              </a:rPr>
              <a:t>ture a</a:t>
            </a:r>
            <a:r>
              <a:rPr lang="en-US" sz="2000">
                <a:solidFill>
                  <a:srgbClr val="111111"/>
                </a:solidFill>
                <a:latin typeface="Montserrat"/>
                <a:ea typeface="Montserrat"/>
                <a:cs typeface="Montserrat"/>
                <a:sym typeface="Montserrat"/>
              </a:rPr>
              <a:t>nd p</a:t>
            </a:r>
            <a:r>
              <a:rPr lang="en-US" sz="2000">
                <a:solidFill>
                  <a:srgbClr val="111111"/>
                </a:solidFill>
                <a:latin typeface="Montserrat"/>
                <a:ea typeface="Montserrat"/>
                <a:cs typeface="Montserrat"/>
                <a:sym typeface="Montserrat"/>
              </a:rPr>
              <a:t>resen</a:t>
            </a:r>
            <a:r>
              <a:rPr lang="en-US" sz="2000">
                <a:solidFill>
                  <a:srgbClr val="111111"/>
                </a:solidFill>
                <a:latin typeface="Montserrat"/>
                <a:ea typeface="Montserrat"/>
                <a:cs typeface="Montserrat"/>
                <a:sym typeface="Montserrat"/>
              </a:rPr>
              <a:t>t its r</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sponse. </a:t>
            </a:r>
          </a:p>
          <a:p>
            <a:pPr algn="l">
              <a:lnSpc>
                <a:spcPts val="2800"/>
              </a:lnSpc>
            </a:pPr>
            <a:r>
              <a:rPr lang="en-US" b="true" sz="2000">
                <a:solidFill>
                  <a:srgbClr val="111111"/>
                </a:solidFill>
                <a:latin typeface="Montserrat Bold"/>
                <a:ea typeface="Montserrat Bold"/>
                <a:cs typeface="Montserrat Bold"/>
                <a:sym typeface="Montserrat Bold"/>
              </a:rPr>
              <a:t>Common Format Directives: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grpSp>
        <p:nvGrpSpPr>
          <p:cNvPr name="Group 3" id="3"/>
          <p:cNvGrpSpPr/>
          <p:nvPr/>
        </p:nvGrpSpPr>
        <p:grpSpPr>
          <a:xfrm rot="0">
            <a:off x="1028700" y="3269288"/>
            <a:ext cx="15908935" cy="2579062"/>
            <a:chOff x="0" y="0"/>
            <a:chExt cx="21211914" cy="3438750"/>
          </a:xfrm>
        </p:grpSpPr>
        <p:grpSp>
          <p:nvGrpSpPr>
            <p:cNvPr name="Group 4" id="4"/>
            <p:cNvGrpSpPr/>
            <p:nvPr/>
          </p:nvGrpSpPr>
          <p:grpSpPr>
            <a:xfrm rot="0">
              <a:off x="0" y="0"/>
              <a:ext cx="21211914" cy="3438750"/>
              <a:chOff x="0" y="0"/>
              <a:chExt cx="4190008" cy="679259"/>
            </a:xfrm>
          </p:grpSpPr>
          <p:sp>
            <p:nvSpPr>
              <p:cNvPr name="Freeform 5" id="5"/>
              <p:cNvSpPr/>
              <p:nvPr/>
            </p:nvSpPr>
            <p:spPr>
              <a:xfrm flipH="false" flipV="false" rot="0">
                <a:off x="0" y="0"/>
                <a:ext cx="4190008" cy="679259"/>
              </a:xfrm>
              <a:custGeom>
                <a:avLst/>
                <a:gdLst/>
                <a:ahLst/>
                <a:cxnLst/>
                <a:rect r="r" b="b" t="t" l="l"/>
                <a:pathLst>
                  <a:path h="679259" w="4190008">
                    <a:moveTo>
                      <a:pt x="11193" y="0"/>
                    </a:moveTo>
                    <a:lnTo>
                      <a:pt x="4178815" y="0"/>
                    </a:lnTo>
                    <a:cubicBezTo>
                      <a:pt x="4181784" y="0"/>
                      <a:pt x="4184631" y="1179"/>
                      <a:pt x="4186730" y="3278"/>
                    </a:cubicBezTo>
                    <a:cubicBezTo>
                      <a:pt x="4188828" y="5377"/>
                      <a:pt x="4190008" y="8224"/>
                      <a:pt x="4190008" y="11193"/>
                    </a:cubicBezTo>
                    <a:lnTo>
                      <a:pt x="4190008" y="668066"/>
                    </a:lnTo>
                    <a:cubicBezTo>
                      <a:pt x="4190008" y="671035"/>
                      <a:pt x="4188828" y="673882"/>
                      <a:pt x="4186730" y="675981"/>
                    </a:cubicBezTo>
                    <a:cubicBezTo>
                      <a:pt x="4184631" y="678080"/>
                      <a:pt x="4181784" y="679259"/>
                      <a:pt x="4178815" y="679259"/>
                    </a:cubicBezTo>
                    <a:lnTo>
                      <a:pt x="11193" y="679259"/>
                    </a:lnTo>
                    <a:cubicBezTo>
                      <a:pt x="8224" y="679259"/>
                      <a:pt x="5377" y="678080"/>
                      <a:pt x="3278" y="675981"/>
                    </a:cubicBezTo>
                    <a:cubicBezTo>
                      <a:pt x="1179" y="673882"/>
                      <a:pt x="0" y="671035"/>
                      <a:pt x="0" y="66806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6" id="6"/>
              <p:cNvSpPr txBox="true"/>
              <p:nvPr/>
            </p:nvSpPr>
            <p:spPr>
              <a:xfrm>
                <a:off x="0" y="-123825"/>
                <a:ext cx="4190008" cy="803084"/>
              </a:xfrm>
              <a:prstGeom prst="rect">
                <a:avLst/>
              </a:prstGeom>
            </p:spPr>
            <p:txBody>
              <a:bodyPr anchor="ctr" rtlCol="false" tIns="50800" lIns="50800" bIns="50800" rIns="50800"/>
              <a:lstStyle/>
              <a:p>
                <a:pPr algn="ctr">
                  <a:lnSpc>
                    <a:spcPts val="3240"/>
                  </a:lnSpc>
                </a:pPr>
              </a:p>
            </p:txBody>
          </p:sp>
        </p:grpSp>
        <p:sp>
          <p:nvSpPr>
            <p:cNvPr name="TextBox 7" id="7"/>
            <p:cNvSpPr txBox="true"/>
            <p:nvPr/>
          </p:nvSpPr>
          <p:spPr>
            <a:xfrm rot="0">
              <a:off x="373939" y="299508"/>
              <a:ext cx="20521915" cy="27992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"Present your response in the following format:</a:t>
              </a:r>
            </a:p>
            <a:p>
              <a:pPr algn="l">
                <a:lnSpc>
                  <a:spcPts val="2800"/>
                </a:lnSpc>
              </a:pPr>
              <a:r>
                <a:rPr lang="en-US" sz="2000">
                  <a:solidFill>
                    <a:srgbClr val="000000"/>
                  </a:solidFill>
                  <a:latin typeface="Anca Coder"/>
                  <a:ea typeface="Anca Coder"/>
                  <a:cs typeface="Anca Coder"/>
                  <a:sym typeface="Anca Coder"/>
                </a:rPr>
                <a:t>## EXECUTIVE SUMMARY (2-3 sentences)</a:t>
              </a:r>
            </a:p>
            <a:p>
              <a:pPr algn="l">
                <a:lnSpc>
                  <a:spcPts val="2800"/>
                </a:lnSpc>
              </a:pPr>
              <a:r>
                <a:rPr lang="en-US" sz="2000">
                  <a:solidFill>
                    <a:srgbClr val="000000"/>
                  </a:solidFill>
                  <a:latin typeface="Anca Coder"/>
                  <a:ea typeface="Anca Coder"/>
                  <a:cs typeface="Anca Coder"/>
                  <a:sym typeface="Anca Coder"/>
                </a:rPr>
                <a:t>## KEY FINDINGS (bullet points, max 5)</a:t>
              </a:r>
            </a:p>
            <a:p>
              <a:pPr algn="l">
                <a:lnSpc>
                  <a:spcPts val="2800"/>
                </a:lnSpc>
              </a:pPr>
              <a:r>
                <a:rPr lang="en-US" sz="2000">
                  <a:solidFill>
                    <a:srgbClr val="000000"/>
                  </a:solidFill>
                  <a:latin typeface="Anca Coder"/>
                  <a:ea typeface="Anca Coder"/>
                  <a:cs typeface="Anca Coder"/>
                  <a:sym typeface="Anca Coder"/>
                </a:rPr>
                <a:t>## RISKS IDENTIFIED (numbered list)</a:t>
              </a:r>
            </a:p>
            <a:p>
              <a:pPr algn="l">
                <a:lnSpc>
                  <a:spcPts val="2800"/>
                </a:lnSpc>
              </a:pPr>
              <a:r>
                <a:rPr lang="en-US" sz="2000">
                  <a:solidFill>
                    <a:srgbClr val="000000"/>
                  </a:solidFill>
                  <a:latin typeface="Anca Coder"/>
                  <a:ea typeface="Anca Coder"/>
                  <a:cs typeface="Anca Coder"/>
                  <a:sym typeface="Anca Coder"/>
                </a:rPr>
                <a:t>## RECOMMENDED ACTIONS (table with columns: Action | Owner | Timeline)</a:t>
              </a:r>
            </a:p>
            <a:p>
              <a:pPr algn="l">
                <a:lnSpc>
                  <a:spcPts val="2800"/>
                </a:lnSpc>
              </a:pPr>
              <a:r>
                <a:rPr lang="en-US" sz="2000">
                  <a:solidFill>
                    <a:srgbClr val="000000"/>
                  </a:solidFill>
                  <a:latin typeface="Anca Coder"/>
                  <a:ea typeface="Anca Coder"/>
                  <a:cs typeface="Anca Coder"/>
                  <a:sym typeface="Anca Coder"/>
                </a:rPr>
                <a:t>## NEXT STEPS (bullet points)" </a:t>
              </a:r>
            </a:p>
          </p:txBody>
        </p:sp>
      </p:grpSp>
      <p:sp>
        <p:nvSpPr>
          <p:cNvPr name="Freeform 8" id="8"/>
          <p:cNvSpPr/>
          <p:nvPr/>
        </p:nvSpPr>
        <p:spPr>
          <a:xfrm flipH="false" flipV="false" rot="0">
            <a:off x="1028700" y="6425088"/>
            <a:ext cx="2573255" cy="2833212"/>
          </a:xfrm>
          <a:custGeom>
            <a:avLst/>
            <a:gdLst/>
            <a:ahLst/>
            <a:cxnLst/>
            <a:rect r="r" b="b" t="t" l="l"/>
            <a:pathLst>
              <a:path h="2833212" w="2573255">
                <a:moveTo>
                  <a:pt x="0" y="0"/>
                </a:moveTo>
                <a:lnTo>
                  <a:pt x="2573255" y="0"/>
                </a:lnTo>
                <a:lnTo>
                  <a:pt x="2573255" y="2833212"/>
                </a:lnTo>
                <a:lnTo>
                  <a:pt x="0" y="2833212"/>
                </a:lnTo>
                <a:lnTo>
                  <a:pt x="0" y="0"/>
                </a:lnTo>
                <a:close/>
              </a:path>
            </a:pathLst>
          </a:custGeom>
          <a:blipFill>
            <a:blip r:embed="rId3"/>
            <a:stretch>
              <a:fillRect l="-65256" t="0" r="0" b="0"/>
            </a:stretch>
          </a:blipFill>
        </p:spPr>
      </p:sp>
      <p:sp>
        <p:nvSpPr>
          <p:cNvPr name="TextBox 9" id="9"/>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sp>
        <p:nvSpPr>
          <p:cNvPr name="TextBox 10" id="10"/>
          <p:cNvSpPr txBox="true"/>
          <p:nvPr/>
        </p:nvSpPr>
        <p:spPr>
          <a:xfrm rot="0">
            <a:off x="1028700" y="2637357"/>
            <a:ext cx="8504952"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Task Exampl</a:t>
            </a:r>
            <a:r>
              <a:rPr lang="en-US" b="true" sz="2499">
                <a:solidFill>
                  <a:srgbClr val="111111"/>
                </a:solidFill>
                <a:latin typeface="Montserrat Bold"/>
                <a:ea typeface="Montserrat Bold"/>
                <a:cs typeface="Montserrat Bold"/>
                <a:sym typeface="Montserrat Bold"/>
              </a:rPr>
              <a:t>es: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447020"/>
          </a:xfrm>
          <a:custGeom>
            <a:avLst/>
            <a:gdLst/>
            <a:ahLst/>
            <a:cxnLst/>
            <a:rect r="r" b="b" t="t" l="l"/>
            <a:pathLst>
              <a:path h="10447020" w="18288000">
                <a:moveTo>
                  <a:pt x="0" y="0"/>
                </a:moveTo>
                <a:lnTo>
                  <a:pt x="18288000" y="0"/>
                </a:lnTo>
                <a:lnTo>
                  <a:pt x="18288000" y="10447020"/>
                </a:lnTo>
                <a:lnTo>
                  <a:pt x="0" y="10447020"/>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2C374F">
                <a:alpha val="67843"/>
              </a:srgbClr>
            </a:solidFill>
          </p:spPr>
        </p:sp>
        <p:sp>
          <p:nvSpPr>
            <p:cNvPr name="TextBox 5" id="5"/>
            <p:cNvSpPr txBox="true"/>
            <p:nvPr/>
          </p:nvSpPr>
          <p:spPr>
            <a:xfrm>
              <a:off x="0" y="-123825"/>
              <a:ext cx="4816593" cy="2833158"/>
            </a:xfrm>
            <a:prstGeom prst="rect">
              <a:avLst/>
            </a:prstGeom>
          </p:spPr>
          <p:txBody>
            <a:bodyPr anchor="ctr" rtlCol="false" tIns="50800" lIns="50800" bIns="50800" rIns="50800"/>
            <a:lstStyle/>
            <a:p>
              <a:pPr algn="ctr">
                <a:lnSpc>
                  <a:spcPts val="3240"/>
                </a:lnSpc>
              </a:pPr>
            </a:p>
          </p:txBody>
        </p:sp>
      </p:grpSp>
      <p:sp>
        <p:nvSpPr>
          <p:cNvPr name="Freeform 6" id="6"/>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3"/>
            <a:stretch>
              <a:fillRect l="0" t="-2896" r="0" b="-2896"/>
            </a:stretch>
          </a:blipFill>
        </p:spPr>
      </p:sp>
      <p:sp>
        <p:nvSpPr>
          <p:cNvPr name="TextBox 7" id="7"/>
          <p:cNvSpPr txBox="true"/>
          <p:nvPr/>
        </p:nvSpPr>
        <p:spPr>
          <a:xfrm rot="0">
            <a:off x="3152769" y="4766310"/>
            <a:ext cx="11982462" cy="914400"/>
          </a:xfrm>
          <a:prstGeom prst="rect">
            <a:avLst/>
          </a:prstGeom>
        </p:spPr>
        <p:txBody>
          <a:bodyPr anchor="t" rtlCol="false" tIns="0" lIns="0" bIns="0" rIns="0">
            <a:spAutoFit/>
          </a:bodyPr>
          <a:lstStyle/>
          <a:p>
            <a:pPr algn="ctr">
              <a:lnSpc>
                <a:spcPts val="7200"/>
              </a:lnSpc>
            </a:pPr>
            <a:r>
              <a:rPr lang="en-US" sz="6000" b="true">
                <a:solidFill>
                  <a:srgbClr val="FFFFFF"/>
                </a:solidFill>
                <a:latin typeface="Montserrat Semi-Bold"/>
                <a:ea typeface="Montserrat Semi-Bold"/>
                <a:cs typeface="Montserrat Semi-Bold"/>
                <a:sym typeface="Montserrat Semi-Bold"/>
              </a:rPr>
              <a:t>PART 3: BUSINESS USE CASES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24745" y="2509295"/>
            <a:ext cx="4688160" cy="3735563"/>
            <a:chOff x="0" y="0"/>
            <a:chExt cx="553982" cy="441417"/>
          </a:xfrm>
        </p:grpSpPr>
        <p:sp>
          <p:nvSpPr>
            <p:cNvPr name="Freeform 3" id="3"/>
            <p:cNvSpPr/>
            <p:nvPr/>
          </p:nvSpPr>
          <p:spPr>
            <a:xfrm flipH="false" flipV="false" rot="0">
              <a:off x="0" y="0"/>
              <a:ext cx="553982" cy="441417"/>
            </a:xfrm>
            <a:custGeom>
              <a:avLst/>
              <a:gdLst/>
              <a:ahLst/>
              <a:cxnLst/>
              <a:rect r="r" b="b" t="t" l="l"/>
              <a:pathLst>
                <a:path h="441417" w="553982">
                  <a:moveTo>
                    <a:pt x="37982" y="0"/>
                  </a:moveTo>
                  <a:lnTo>
                    <a:pt x="516000" y="0"/>
                  </a:lnTo>
                  <a:cubicBezTo>
                    <a:pt x="526074" y="0"/>
                    <a:pt x="535734" y="4002"/>
                    <a:pt x="542857" y="11125"/>
                  </a:cubicBezTo>
                  <a:cubicBezTo>
                    <a:pt x="549980" y="18248"/>
                    <a:pt x="553982" y="27908"/>
                    <a:pt x="553982" y="37982"/>
                  </a:cubicBezTo>
                  <a:lnTo>
                    <a:pt x="553982" y="403436"/>
                  </a:lnTo>
                  <a:cubicBezTo>
                    <a:pt x="553982" y="413509"/>
                    <a:pt x="549980" y="423170"/>
                    <a:pt x="542857" y="430293"/>
                  </a:cubicBezTo>
                  <a:cubicBezTo>
                    <a:pt x="535734" y="437416"/>
                    <a:pt x="526074" y="441417"/>
                    <a:pt x="516000" y="441417"/>
                  </a:cubicBezTo>
                  <a:lnTo>
                    <a:pt x="37982" y="441417"/>
                  </a:lnTo>
                  <a:cubicBezTo>
                    <a:pt x="27908" y="441417"/>
                    <a:pt x="18248" y="437416"/>
                    <a:pt x="11125" y="430293"/>
                  </a:cubicBezTo>
                  <a:cubicBezTo>
                    <a:pt x="4002" y="423170"/>
                    <a:pt x="0" y="413509"/>
                    <a:pt x="0" y="403436"/>
                  </a:cubicBezTo>
                  <a:lnTo>
                    <a:pt x="0" y="37982"/>
                  </a:lnTo>
                  <a:cubicBezTo>
                    <a:pt x="0" y="27908"/>
                    <a:pt x="4002" y="18248"/>
                    <a:pt x="11125" y="11125"/>
                  </a:cubicBezTo>
                  <a:cubicBezTo>
                    <a:pt x="18248" y="4002"/>
                    <a:pt x="27908" y="0"/>
                    <a:pt x="37982" y="0"/>
                  </a:cubicBezTo>
                  <a:close/>
                </a:path>
              </a:pathLst>
            </a:custGeom>
            <a:blipFill>
              <a:blip r:embed="rId2"/>
              <a:stretch>
                <a:fillRect l="0" t="-12750" r="0" b="-12750"/>
              </a:stretch>
            </a:blipFill>
          </p:spPr>
        </p:sp>
      </p:grpSp>
      <p:grpSp>
        <p:nvGrpSpPr>
          <p:cNvPr name="Group 4" id="4"/>
          <p:cNvGrpSpPr/>
          <p:nvPr/>
        </p:nvGrpSpPr>
        <p:grpSpPr>
          <a:xfrm rot="0">
            <a:off x="7787171" y="4755986"/>
            <a:ext cx="592046" cy="59204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07C"/>
            </a:solidFill>
          </p:spPr>
        </p:sp>
        <p:sp>
          <p:nvSpPr>
            <p:cNvPr name="TextBox 6" id="6"/>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7" id="7"/>
          <p:cNvSpPr/>
          <p:nvPr/>
        </p:nvSpPr>
        <p:spPr>
          <a:xfrm flipH="true" flipV="true" rot="0">
            <a:off x="7973488" y="4942303"/>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7787171" y="6467311"/>
            <a:ext cx="592046" cy="59204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07C"/>
            </a:solidFill>
          </p:spPr>
        </p:sp>
        <p:sp>
          <p:nvSpPr>
            <p:cNvPr name="TextBox 10" id="10"/>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1" id="11"/>
          <p:cNvSpPr/>
          <p:nvPr/>
        </p:nvSpPr>
        <p:spPr>
          <a:xfrm flipH="true" flipV="true" rot="0">
            <a:off x="7973488" y="6653628"/>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2298670" y="6568106"/>
            <a:ext cx="4740309" cy="1793471"/>
          </a:xfrm>
          <a:custGeom>
            <a:avLst/>
            <a:gdLst/>
            <a:ahLst/>
            <a:cxnLst/>
            <a:rect r="r" b="b" t="t" l="l"/>
            <a:pathLst>
              <a:path h="1793471" w="4740309">
                <a:moveTo>
                  <a:pt x="0" y="0"/>
                </a:moveTo>
                <a:lnTo>
                  <a:pt x="4740310" y="0"/>
                </a:lnTo>
                <a:lnTo>
                  <a:pt x="4740310" y="1793471"/>
                </a:lnTo>
                <a:lnTo>
                  <a:pt x="0" y="1793471"/>
                </a:lnTo>
                <a:lnTo>
                  <a:pt x="0" y="0"/>
                </a:lnTo>
                <a:close/>
              </a:path>
            </a:pathLst>
          </a:custGeom>
          <a:blipFill>
            <a:blip r:embed="rId5"/>
            <a:stretch>
              <a:fillRect l="0" t="0" r="0" b="0"/>
            </a:stretch>
          </a:blipFill>
        </p:spPr>
      </p:sp>
      <p:sp>
        <p:nvSpPr>
          <p:cNvPr name="Freeform 13" id="13"/>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6"/>
            <a:stretch>
              <a:fillRect l="0" t="0" r="0" b="0"/>
            </a:stretch>
          </a:blipFill>
        </p:spPr>
      </p:sp>
      <p:sp>
        <p:nvSpPr>
          <p:cNvPr name="TextBox 14" id="14"/>
          <p:cNvSpPr txBox="true"/>
          <p:nvPr/>
        </p:nvSpPr>
        <p:spPr>
          <a:xfrm rot="0">
            <a:off x="7787171" y="2711868"/>
            <a:ext cx="9472129" cy="1695450"/>
          </a:xfrm>
          <a:prstGeom prst="rect">
            <a:avLst/>
          </a:prstGeom>
        </p:spPr>
        <p:txBody>
          <a:bodyPr anchor="t" rtlCol="false" tIns="0" lIns="0" bIns="0" rIns="0">
            <a:spAutoFit/>
          </a:bodyPr>
          <a:lstStyle/>
          <a:p>
            <a:pPr algn="l">
              <a:lnSpc>
                <a:spcPts val="6480"/>
              </a:lnSpc>
            </a:pPr>
            <a:r>
              <a:rPr lang="en-US" sz="5400" b="true">
                <a:solidFill>
                  <a:srgbClr val="111111"/>
                </a:solidFill>
                <a:latin typeface="Poppins Bold"/>
                <a:ea typeface="Poppins Bold"/>
                <a:cs typeface="Poppins Bold"/>
                <a:sym typeface="Poppins Bold"/>
              </a:rPr>
              <a:t>3.1  K</a:t>
            </a:r>
            <a:r>
              <a:rPr lang="en-US" sz="5400" b="true">
                <a:solidFill>
                  <a:srgbClr val="111111"/>
                </a:solidFill>
                <a:latin typeface="Poppins Bold"/>
                <a:ea typeface="Poppins Bold"/>
                <a:cs typeface="Poppins Bold"/>
                <a:sym typeface="Poppins Bold"/>
              </a:rPr>
              <a:t>nowledge Nodes Domain Assistants </a:t>
            </a:r>
          </a:p>
        </p:txBody>
      </p:sp>
      <p:sp>
        <p:nvSpPr>
          <p:cNvPr name="TextBox 15" id="15"/>
          <p:cNvSpPr txBox="true"/>
          <p:nvPr/>
        </p:nvSpPr>
        <p:spPr>
          <a:xfrm rot="0">
            <a:off x="8722116" y="4717886"/>
            <a:ext cx="6441852" cy="139700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Specialised AI assistants trained or configured for specific business domains (HR, Legal, Finance, Operations, etc.), powered by VectorMind's Knowle</a:t>
            </a:r>
            <a:r>
              <a:rPr lang="en-US" sz="2000">
                <a:solidFill>
                  <a:srgbClr val="111111"/>
                </a:solidFill>
                <a:latin typeface="Montserrat"/>
                <a:ea typeface="Montserrat"/>
                <a:cs typeface="Montserrat"/>
                <a:sym typeface="Montserrat"/>
              </a:rPr>
              <a:t>dge </a:t>
            </a:r>
            <a:r>
              <a:rPr lang="en-US" sz="2000">
                <a:solidFill>
                  <a:srgbClr val="111111"/>
                </a:solidFill>
                <a:latin typeface="Montserrat"/>
                <a:ea typeface="Montserrat"/>
                <a:cs typeface="Montserrat"/>
                <a:sym typeface="Montserrat"/>
              </a:rPr>
              <a:t>N</a:t>
            </a:r>
            <a:r>
              <a:rPr lang="en-US" sz="2000">
                <a:solidFill>
                  <a:srgbClr val="111111"/>
                </a:solidFill>
                <a:latin typeface="Montserrat"/>
                <a:ea typeface="Montserrat"/>
                <a:cs typeface="Montserrat"/>
                <a:sym typeface="Montserrat"/>
              </a:rPr>
              <a:t>o</a:t>
            </a:r>
            <a:r>
              <a:rPr lang="en-US" sz="2000">
                <a:solidFill>
                  <a:srgbClr val="111111"/>
                </a:solidFill>
                <a:latin typeface="Montserrat"/>
                <a:ea typeface="Montserrat"/>
                <a:cs typeface="Montserrat"/>
                <a:sym typeface="Montserrat"/>
              </a:rPr>
              <a:t>d</a:t>
            </a:r>
            <a:r>
              <a:rPr lang="en-US" sz="2000">
                <a:solidFill>
                  <a:srgbClr val="111111"/>
                </a:solidFill>
                <a:latin typeface="Montserrat"/>
                <a:ea typeface="Montserrat"/>
                <a:cs typeface="Montserrat"/>
                <a:sym typeface="Montserrat"/>
              </a:rPr>
              <a:t>e </a:t>
            </a:r>
            <a:r>
              <a:rPr lang="en-US" sz="2000">
                <a:solidFill>
                  <a:srgbClr val="111111"/>
                </a:solidFill>
                <a:latin typeface="Montserrat"/>
                <a:ea typeface="Montserrat"/>
                <a:cs typeface="Montserrat"/>
                <a:sym typeface="Montserrat"/>
              </a:rPr>
              <a:t>a</a:t>
            </a:r>
            <a:r>
              <a:rPr lang="en-US" sz="2000">
                <a:solidFill>
                  <a:srgbClr val="111111"/>
                </a:solidFill>
                <a:latin typeface="Montserrat"/>
                <a:ea typeface="Montserrat"/>
                <a:cs typeface="Montserrat"/>
                <a:sym typeface="Montserrat"/>
              </a:rPr>
              <a:t>rc</a:t>
            </a:r>
            <a:r>
              <a:rPr lang="en-US" sz="2000">
                <a:solidFill>
                  <a:srgbClr val="111111"/>
                </a:solidFill>
                <a:latin typeface="Montserrat"/>
                <a:ea typeface="Montserrat"/>
                <a:cs typeface="Montserrat"/>
                <a:sym typeface="Montserrat"/>
              </a:rPr>
              <a:t>h</a:t>
            </a:r>
            <a:r>
              <a:rPr lang="en-US" sz="2000">
                <a:solidFill>
                  <a:srgbClr val="111111"/>
                </a:solidFill>
                <a:latin typeface="Montserrat"/>
                <a:ea typeface="Montserrat"/>
                <a:cs typeface="Montserrat"/>
                <a:sym typeface="Montserrat"/>
              </a:rPr>
              <a:t>i</a:t>
            </a:r>
            <a:r>
              <a:rPr lang="en-US" sz="2000">
                <a:solidFill>
                  <a:srgbClr val="111111"/>
                </a:solidFill>
                <a:latin typeface="Montserrat"/>
                <a:ea typeface="Montserrat"/>
                <a:cs typeface="Montserrat"/>
                <a:sym typeface="Montserrat"/>
              </a:rPr>
              <a:t>t</a:t>
            </a:r>
            <a:r>
              <a:rPr lang="en-US" sz="2000">
                <a:solidFill>
                  <a:srgbClr val="111111"/>
                </a:solidFill>
                <a:latin typeface="Montserrat"/>
                <a:ea typeface="Montserrat"/>
                <a:cs typeface="Montserrat"/>
                <a:sym typeface="Montserrat"/>
              </a:rPr>
              <a:t>ec</a:t>
            </a:r>
            <a:r>
              <a:rPr lang="en-US" sz="2000">
                <a:solidFill>
                  <a:srgbClr val="111111"/>
                </a:solidFill>
                <a:latin typeface="Montserrat"/>
                <a:ea typeface="Montserrat"/>
                <a:cs typeface="Montserrat"/>
                <a:sym typeface="Montserrat"/>
              </a:rPr>
              <a:t>t</a:t>
            </a:r>
            <a:r>
              <a:rPr lang="en-US" sz="2000">
                <a:solidFill>
                  <a:srgbClr val="111111"/>
                </a:solidFill>
                <a:latin typeface="Montserrat"/>
                <a:ea typeface="Montserrat"/>
                <a:cs typeface="Montserrat"/>
                <a:sym typeface="Montserrat"/>
              </a:rPr>
              <a:t>ure</a:t>
            </a:r>
            <a:r>
              <a:rPr lang="en-US" sz="2000">
                <a:solidFill>
                  <a:srgbClr val="111111"/>
                </a:solidFill>
                <a:latin typeface="Montserrat"/>
                <a:ea typeface="Montserrat"/>
                <a:cs typeface="Montserrat"/>
                <a:sym typeface="Montserrat"/>
              </a:rPr>
              <a:t>.</a:t>
            </a:r>
          </a:p>
        </p:txBody>
      </p:sp>
      <p:sp>
        <p:nvSpPr>
          <p:cNvPr name="TextBox 16" id="16"/>
          <p:cNvSpPr txBox="true"/>
          <p:nvPr/>
        </p:nvSpPr>
        <p:spPr>
          <a:xfrm rot="0">
            <a:off x="8722116" y="6429211"/>
            <a:ext cx="6441852"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D</a:t>
            </a:r>
            <a:r>
              <a:rPr lang="en-US" sz="2000">
                <a:solidFill>
                  <a:srgbClr val="111111"/>
                </a:solidFill>
                <a:latin typeface="Montserrat"/>
                <a:ea typeface="Montserrat"/>
                <a:cs typeface="Montserrat"/>
                <a:sym typeface="Montserrat"/>
              </a:rPr>
              <a:t>el</a:t>
            </a:r>
            <a:r>
              <a:rPr lang="en-US" sz="2000">
                <a:solidFill>
                  <a:srgbClr val="111111"/>
                </a:solidFill>
                <a:latin typeface="Montserrat"/>
                <a:ea typeface="Montserrat"/>
                <a:cs typeface="Montserrat"/>
                <a:sym typeface="Montserrat"/>
              </a:rPr>
              <a:t>iver</a:t>
            </a:r>
            <a:r>
              <a:rPr lang="en-US" sz="2000">
                <a:solidFill>
                  <a:srgbClr val="111111"/>
                </a:solidFill>
                <a:latin typeface="Montserrat"/>
                <a:ea typeface="Montserrat"/>
                <a:cs typeface="Montserrat"/>
                <a:sym typeface="Montserrat"/>
              </a:rPr>
              <a:t>s</a:t>
            </a:r>
            <a:r>
              <a:rPr lang="en-US" sz="2000">
                <a:solidFill>
                  <a:srgbClr val="111111"/>
                </a:solidFill>
                <a:latin typeface="Montserrat"/>
                <a:ea typeface="Montserrat"/>
                <a:cs typeface="Montserrat"/>
                <a:sym typeface="Montserrat"/>
              </a:rPr>
              <a:t> expert-level responses grounded in your organisation's specific policies, documents, and domain knowledge.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3246976"/>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854537"/>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HR</a:t>
            </a:r>
            <a:r>
              <a:rPr lang="en-US" sz="2000">
                <a:solidFill>
                  <a:srgbClr val="111111"/>
                </a:solidFill>
                <a:latin typeface="Montserrat"/>
                <a:ea typeface="Montserrat"/>
                <a:cs typeface="Montserrat"/>
                <a:sym typeface="Montserrat"/>
              </a:rPr>
              <a:t> Domain Assistant </a:t>
            </a:r>
          </a:p>
        </p:txBody>
      </p:sp>
      <p:grpSp>
        <p:nvGrpSpPr>
          <p:cNvPr name="Group 6" id="6"/>
          <p:cNvGrpSpPr/>
          <p:nvPr/>
        </p:nvGrpSpPr>
        <p:grpSpPr>
          <a:xfrm rot="0">
            <a:off x="1028700" y="4422862"/>
            <a:ext cx="15908935" cy="3636337"/>
            <a:chOff x="0" y="0"/>
            <a:chExt cx="21211914" cy="4848450"/>
          </a:xfrm>
        </p:grpSpPr>
        <p:grpSp>
          <p:nvGrpSpPr>
            <p:cNvPr name="Group 7" id="7"/>
            <p:cNvGrpSpPr/>
            <p:nvPr/>
          </p:nvGrpSpPr>
          <p:grpSpPr>
            <a:xfrm rot="0">
              <a:off x="0" y="0"/>
              <a:ext cx="21211914" cy="4848450"/>
              <a:chOff x="0" y="0"/>
              <a:chExt cx="4190008" cy="957718"/>
            </a:xfrm>
          </p:grpSpPr>
          <p:sp>
            <p:nvSpPr>
              <p:cNvPr name="Freeform 8" id="8"/>
              <p:cNvSpPr/>
              <p:nvPr/>
            </p:nvSpPr>
            <p:spPr>
              <a:xfrm flipH="false" flipV="false" rot="0">
                <a:off x="0" y="0"/>
                <a:ext cx="4190008" cy="957718"/>
              </a:xfrm>
              <a:custGeom>
                <a:avLst/>
                <a:gdLst/>
                <a:ahLst/>
                <a:cxnLst/>
                <a:rect r="r" b="b" t="t" l="l"/>
                <a:pathLst>
                  <a:path h="957718" w="4190008">
                    <a:moveTo>
                      <a:pt x="11193" y="0"/>
                    </a:moveTo>
                    <a:lnTo>
                      <a:pt x="4178815" y="0"/>
                    </a:lnTo>
                    <a:cubicBezTo>
                      <a:pt x="4181784" y="0"/>
                      <a:pt x="4184631" y="1179"/>
                      <a:pt x="4186730" y="3278"/>
                    </a:cubicBezTo>
                    <a:cubicBezTo>
                      <a:pt x="4188828" y="5377"/>
                      <a:pt x="4190008" y="8224"/>
                      <a:pt x="4190008" y="11193"/>
                    </a:cubicBezTo>
                    <a:lnTo>
                      <a:pt x="4190008" y="946526"/>
                    </a:lnTo>
                    <a:cubicBezTo>
                      <a:pt x="4190008" y="949494"/>
                      <a:pt x="4188828" y="952341"/>
                      <a:pt x="4186730" y="954440"/>
                    </a:cubicBezTo>
                    <a:cubicBezTo>
                      <a:pt x="4184631" y="956539"/>
                      <a:pt x="4181784" y="957718"/>
                      <a:pt x="4178815" y="957718"/>
                    </a:cubicBezTo>
                    <a:lnTo>
                      <a:pt x="11193" y="957718"/>
                    </a:lnTo>
                    <a:cubicBezTo>
                      <a:pt x="8224" y="957718"/>
                      <a:pt x="5377" y="956539"/>
                      <a:pt x="3278" y="954440"/>
                    </a:cubicBezTo>
                    <a:cubicBezTo>
                      <a:pt x="1179" y="952341"/>
                      <a:pt x="0" y="949494"/>
                      <a:pt x="0" y="94652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081543"/>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42089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an HR policy advisor for our organisation.</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a:t>
              </a:r>
              <a:r>
                <a:rPr lang="en-US" sz="2000">
                  <a:solidFill>
                    <a:srgbClr val="000000"/>
                  </a:solidFill>
                  <a:latin typeface="Anca Coder"/>
                  <a:ea typeface="Anca Coder"/>
                  <a:cs typeface="Anca Coder"/>
                  <a:sym typeface="Anca Coder"/>
                </a:rPr>
                <a:t> An emp</a:t>
              </a:r>
              <a:r>
                <a:rPr lang="en-US" sz="2000">
                  <a:solidFill>
                    <a:srgbClr val="000000"/>
                  </a:solidFill>
                  <a:latin typeface="Anca Coder"/>
                  <a:ea typeface="Anca Coder"/>
                  <a:cs typeface="Anca Coder"/>
                  <a:sym typeface="Anca Coder"/>
                </a:rPr>
                <a:t>loyee has raised a query about parental leave entitlements under our company policy. Our policy document is stored in the HR Knowledge Node.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a:t>
              </a:r>
              <a:r>
                <a:rPr lang="en-US" sz="2000">
                  <a:solidFill>
                    <a:srgbClr val="000000"/>
                  </a:solidFill>
                  <a:latin typeface="Anca Coder"/>
                  <a:ea typeface="Anca Coder"/>
                  <a:cs typeface="Anca Coder"/>
                  <a:sym typeface="Anca Coder"/>
                </a:rPr>
                <a:t> Explain the parental leave policy clearly and list all qualifying conditions.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a:t>
              </a:r>
              <a:r>
                <a:rPr lang="en-US" sz="2000">
                  <a:solidFill>
                    <a:srgbClr val="000000"/>
                  </a:solidFill>
                  <a:latin typeface="Anca Coder"/>
                  <a:ea typeface="Anca Coder"/>
                  <a:cs typeface="Anca Coder"/>
                  <a:sym typeface="Anca Coder"/>
                </a:rPr>
                <a:t> Use plain language, numbered steps, and include a note about who to contact for further queries. </a:t>
              </a:r>
            </a:p>
          </p:txBody>
        </p:sp>
      </p:grpSp>
      <p:sp>
        <p:nvSpPr>
          <p:cNvPr name="Freeform 11" id="11"/>
          <p:cNvSpPr/>
          <p:nvPr/>
        </p:nvSpPr>
        <p:spPr>
          <a:xfrm flipH="false" flipV="false" rot="0">
            <a:off x="14661130" y="1733285"/>
            <a:ext cx="2121695" cy="802732"/>
          </a:xfrm>
          <a:custGeom>
            <a:avLst/>
            <a:gdLst/>
            <a:ahLst/>
            <a:cxnLst/>
            <a:rect r="r" b="b" t="t" l="l"/>
            <a:pathLst>
              <a:path h="802732" w="2121695">
                <a:moveTo>
                  <a:pt x="0" y="0"/>
                </a:moveTo>
                <a:lnTo>
                  <a:pt x="2121695" y="0"/>
                </a:lnTo>
                <a:lnTo>
                  <a:pt x="2121695" y="802732"/>
                </a:lnTo>
                <a:lnTo>
                  <a:pt x="0" y="802732"/>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185844" y="1230662"/>
            <a:ext cx="11383210" cy="7740650"/>
          </a:xfrm>
          <a:prstGeom prst="rect">
            <a:avLst/>
          </a:prstGeom>
        </p:spPr>
        <p:txBody>
          <a:bodyPr anchor="t" rtlCol="false" tIns="0" lIns="0" bIns="0" rIns="0">
            <a:spAutoFit/>
          </a:bodyPr>
          <a:lstStyle/>
          <a:p>
            <a:pPr algn="l">
              <a:lnSpc>
                <a:spcPts val="2800"/>
              </a:lnSpc>
            </a:pPr>
            <a:r>
              <a:rPr lang="en-US" sz="2000" b="true">
                <a:solidFill>
                  <a:srgbClr val="111111"/>
                </a:solidFill>
                <a:latin typeface="Montserrat Bold"/>
                <a:ea typeface="Montserrat Bold"/>
                <a:cs typeface="Montserrat Bold"/>
                <a:sym typeface="Montserrat Bold"/>
              </a:rPr>
              <a:t>Welcome to the Wondrous World of VectorMind</a:t>
            </a:r>
          </a:p>
          <a:p>
            <a:pPr algn="l">
              <a:lnSpc>
                <a:spcPts val="2800"/>
              </a:lnSpc>
            </a:pPr>
            <a:r>
              <a:rPr lang="en-US" b="true" sz="2000" u="sng">
                <a:solidFill>
                  <a:srgbClr val="111111"/>
                </a:solidFill>
                <a:latin typeface="Montserrat Bold"/>
                <a:ea typeface="Montserrat Bold"/>
                <a:cs typeface="Montserrat Bold"/>
                <a:sym typeface="Montserrat Bold"/>
                <a:hlinkClick r:id="rId3" action="ppaction://hlinksldjump"/>
              </a:rPr>
              <a:t>PART 1: Prompt Fundamentals</a:t>
            </a:r>
          </a:p>
          <a:p>
            <a:pPr algn="l">
              <a:lnSpc>
                <a:spcPts val="2800"/>
              </a:lnSpc>
            </a:pPr>
            <a:r>
              <a:rPr lang="en-US" b="true" sz="2000" u="sng">
                <a:solidFill>
                  <a:srgbClr val="111111"/>
                </a:solidFill>
                <a:latin typeface="Montserrat Bold"/>
                <a:ea typeface="Montserrat Bold"/>
                <a:cs typeface="Montserrat Bold"/>
                <a:sym typeface="Montserrat Bold"/>
                <a:hlinkClick r:id="rId4" action="ppaction://hlinksldjump"/>
              </a:rPr>
              <a:t>PART 2: Prompt Structure</a:t>
            </a:r>
          </a:p>
          <a:p>
            <a:pPr algn="l">
              <a:lnSpc>
                <a:spcPts val="2800"/>
              </a:lnSpc>
            </a:pPr>
            <a:r>
              <a:rPr lang="en-US" sz="2000">
                <a:solidFill>
                  <a:srgbClr val="111111"/>
                </a:solidFill>
                <a:latin typeface="Montserrat"/>
                <a:ea typeface="Montserrat"/>
                <a:cs typeface="Montserrat"/>
                <a:sym typeface="Montserrat"/>
              </a:rPr>
              <a:t>   </a:t>
            </a:r>
            <a:r>
              <a:rPr lang="en-US" sz="2000">
                <a:solidFill>
                  <a:srgbClr val="111111"/>
                </a:solidFill>
                <a:latin typeface="Montserrat"/>
                <a:ea typeface="Montserrat"/>
                <a:cs typeface="Montserrat"/>
                <a:sym typeface="Montserrat"/>
              </a:rPr>
              <a:t>2.1 ROLE: Tell the AI Who It Should Be </a:t>
            </a:r>
          </a:p>
          <a:p>
            <a:pPr algn="l">
              <a:lnSpc>
                <a:spcPts val="2800"/>
              </a:lnSpc>
            </a:pPr>
            <a:r>
              <a:rPr lang="en-US" sz="2000">
                <a:solidFill>
                  <a:srgbClr val="111111"/>
                </a:solidFill>
                <a:latin typeface="Montserrat"/>
                <a:ea typeface="Montserrat"/>
                <a:cs typeface="Montserrat"/>
                <a:sym typeface="Montserrat"/>
              </a:rPr>
              <a:t>   2.2 CONTEXT: Give the Right Background</a:t>
            </a:r>
          </a:p>
          <a:p>
            <a:pPr algn="l">
              <a:lnSpc>
                <a:spcPts val="2800"/>
              </a:lnSpc>
            </a:pPr>
            <a:r>
              <a:rPr lang="en-US" sz="2000">
                <a:solidFill>
                  <a:srgbClr val="111111"/>
                </a:solidFill>
                <a:latin typeface="Montserrat"/>
                <a:ea typeface="Montserrat"/>
                <a:cs typeface="Montserrat"/>
                <a:sym typeface="Montserrat"/>
              </a:rPr>
              <a:t>   2.3 TASK: Be Explicit About What You Want Done </a:t>
            </a:r>
          </a:p>
          <a:p>
            <a:pPr algn="l">
              <a:lnSpc>
                <a:spcPts val="2800"/>
              </a:lnSpc>
            </a:pPr>
            <a:r>
              <a:rPr lang="en-US" sz="2000">
                <a:solidFill>
                  <a:srgbClr val="111111"/>
                </a:solidFill>
                <a:latin typeface="Montserrat"/>
                <a:ea typeface="Montserrat"/>
                <a:cs typeface="Montserrat"/>
                <a:sym typeface="Montserrat"/>
              </a:rPr>
              <a:t>   2.4 INPUT: Provide the Raw Material </a:t>
            </a:r>
          </a:p>
          <a:p>
            <a:pPr algn="l">
              <a:lnSpc>
                <a:spcPts val="2800"/>
              </a:lnSpc>
            </a:pPr>
            <a:r>
              <a:rPr lang="en-US" sz="2000">
                <a:solidFill>
                  <a:srgbClr val="111111"/>
                </a:solidFill>
                <a:latin typeface="Montserrat"/>
                <a:ea typeface="Montserrat"/>
                <a:cs typeface="Montserrat"/>
                <a:sym typeface="Montserrat"/>
              </a:rPr>
              <a:t>   2.5 FORMAT: What the Output Should Look Like </a:t>
            </a:r>
          </a:p>
          <a:p>
            <a:pPr algn="l">
              <a:lnSpc>
                <a:spcPts val="2800"/>
              </a:lnSpc>
            </a:pPr>
            <a:r>
              <a:rPr lang="en-US" b="true" sz="2000" u="sng">
                <a:solidFill>
                  <a:srgbClr val="111111"/>
                </a:solidFill>
                <a:latin typeface="Montserrat Bold"/>
                <a:ea typeface="Montserrat Bold"/>
                <a:cs typeface="Montserrat Bold"/>
                <a:sym typeface="Montserrat Bold"/>
                <a:hlinkClick r:id="rId5" action="ppaction://hlinksldjump"/>
              </a:rPr>
              <a:t>PART 3: Business Use Cases</a:t>
            </a:r>
          </a:p>
          <a:p>
            <a:pPr algn="l">
              <a:lnSpc>
                <a:spcPts val="2800"/>
              </a:lnSpc>
            </a:pPr>
            <a:r>
              <a:rPr lang="en-US" sz="2000">
                <a:solidFill>
                  <a:srgbClr val="111111"/>
                </a:solidFill>
                <a:latin typeface="Montserrat"/>
                <a:ea typeface="Montserrat"/>
                <a:cs typeface="Montserrat"/>
                <a:sym typeface="Montserrat"/>
              </a:rPr>
              <a:t>   3.1 Knowledge Nodes Domain Assistants</a:t>
            </a:r>
          </a:p>
          <a:p>
            <a:pPr algn="l">
              <a:lnSpc>
                <a:spcPts val="2800"/>
              </a:lnSpc>
            </a:pPr>
            <a:r>
              <a:rPr lang="en-US" sz="2000">
                <a:solidFill>
                  <a:srgbClr val="111111"/>
                </a:solidFill>
                <a:latin typeface="Montserrat"/>
                <a:ea typeface="Montserrat"/>
                <a:cs typeface="Montserrat"/>
                <a:sym typeface="Montserrat"/>
              </a:rPr>
              <a:t>   3.2 Neuroflow AI Workflows</a:t>
            </a:r>
          </a:p>
          <a:p>
            <a:pPr algn="l">
              <a:lnSpc>
                <a:spcPts val="2800"/>
              </a:lnSpc>
            </a:pPr>
            <a:r>
              <a:rPr lang="en-US" sz="2000">
                <a:solidFill>
                  <a:srgbClr val="111111"/>
                </a:solidFill>
                <a:latin typeface="Montserrat"/>
                <a:ea typeface="Montserrat"/>
                <a:cs typeface="Montserrat"/>
                <a:sym typeface="Montserrat"/>
              </a:rPr>
              <a:t>   3.3 Conversation IQ Call Analyser</a:t>
            </a:r>
          </a:p>
          <a:p>
            <a:pPr algn="l">
              <a:lnSpc>
                <a:spcPts val="2800"/>
              </a:lnSpc>
            </a:pPr>
            <a:r>
              <a:rPr lang="en-US" sz="2000">
                <a:solidFill>
                  <a:srgbClr val="111111"/>
                </a:solidFill>
                <a:latin typeface="Montserrat"/>
                <a:ea typeface="Montserrat"/>
                <a:cs typeface="Montserrat"/>
                <a:sym typeface="Montserrat"/>
              </a:rPr>
              <a:t>   3.4 Iris Data Extraction</a:t>
            </a:r>
          </a:p>
          <a:p>
            <a:pPr algn="l">
              <a:lnSpc>
                <a:spcPts val="2800"/>
              </a:lnSpc>
            </a:pPr>
            <a:r>
              <a:rPr lang="en-US" sz="2000">
                <a:solidFill>
                  <a:srgbClr val="111111"/>
                </a:solidFill>
                <a:latin typeface="Montserrat"/>
                <a:ea typeface="Montserrat"/>
                <a:cs typeface="Montserrat"/>
                <a:sym typeface="Montserrat"/>
              </a:rPr>
              <a:t>   3.5  Synaptic Search Flat Query Assistant Control</a:t>
            </a:r>
          </a:p>
          <a:p>
            <a:pPr algn="l">
              <a:lnSpc>
                <a:spcPts val="2800"/>
              </a:lnSpc>
            </a:pPr>
            <a:r>
              <a:rPr lang="en-US" sz="2000">
                <a:solidFill>
                  <a:srgbClr val="111111"/>
                </a:solidFill>
                <a:latin typeface="Montserrat"/>
                <a:ea typeface="Montserrat"/>
                <a:cs typeface="Montserrat"/>
                <a:sym typeface="Montserrat"/>
              </a:rPr>
              <a:t>   3.6. Business GPT</a:t>
            </a:r>
          </a:p>
          <a:p>
            <a:pPr algn="l">
              <a:lnSpc>
                <a:spcPts val="2800"/>
              </a:lnSpc>
            </a:pPr>
            <a:r>
              <a:rPr lang="en-US" sz="2000">
                <a:solidFill>
                  <a:srgbClr val="111111"/>
                </a:solidFill>
                <a:latin typeface="Montserrat"/>
                <a:ea typeface="Montserrat"/>
                <a:cs typeface="Montserrat"/>
                <a:sym typeface="Montserrat"/>
              </a:rPr>
              <a:t>   3.7 Agentic AI</a:t>
            </a:r>
          </a:p>
          <a:p>
            <a:pPr algn="l">
              <a:lnSpc>
                <a:spcPts val="2800"/>
              </a:lnSpc>
            </a:pPr>
            <a:r>
              <a:rPr lang="en-US" b="true" sz="2000" u="sng">
                <a:solidFill>
                  <a:srgbClr val="111111"/>
                </a:solidFill>
                <a:latin typeface="Montserrat Bold"/>
                <a:ea typeface="Montserrat Bold"/>
                <a:cs typeface="Montserrat Bold"/>
                <a:sym typeface="Montserrat Bold"/>
                <a:hlinkClick r:id="rId6" action="ppaction://hlinksldjump"/>
              </a:rPr>
              <a:t>PART 4: Prompt Templates</a:t>
            </a:r>
          </a:p>
          <a:p>
            <a:pPr algn="l">
              <a:lnSpc>
                <a:spcPts val="2800"/>
              </a:lnSpc>
            </a:pPr>
            <a:r>
              <a:rPr lang="en-US" sz="2000">
                <a:solidFill>
                  <a:srgbClr val="111111"/>
                </a:solidFill>
                <a:latin typeface="Montserrat"/>
                <a:ea typeface="Montserrat"/>
                <a:cs typeface="Montserrat"/>
                <a:sym typeface="Montserrat"/>
              </a:rPr>
              <a:t>   4.1 Email Generator Template</a:t>
            </a:r>
          </a:p>
          <a:p>
            <a:pPr algn="l">
              <a:lnSpc>
                <a:spcPts val="2800"/>
              </a:lnSpc>
            </a:pPr>
            <a:r>
              <a:rPr lang="en-US" sz="2000">
                <a:solidFill>
                  <a:srgbClr val="111111"/>
                </a:solidFill>
                <a:latin typeface="Montserrat"/>
                <a:ea typeface="Montserrat"/>
                <a:cs typeface="Montserrat"/>
                <a:sym typeface="Montserrat"/>
              </a:rPr>
              <a:t>   4.2 Meeting Summariser Template</a:t>
            </a:r>
          </a:p>
          <a:p>
            <a:pPr algn="l">
              <a:lnSpc>
                <a:spcPts val="2800"/>
              </a:lnSpc>
            </a:pPr>
            <a:r>
              <a:rPr lang="en-US" sz="2000">
                <a:solidFill>
                  <a:srgbClr val="111111"/>
                </a:solidFill>
                <a:latin typeface="Montserrat"/>
                <a:ea typeface="Montserrat"/>
                <a:cs typeface="Montserrat"/>
                <a:sym typeface="Montserrat"/>
              </a:rPr>
              <a:t>   4.3 Report Generator Template </a:t>
            </a:r>
          </a:p>
          <a:p>
            <a:pPr algn="l">
              <a:lnSpc>
                <a:spcPts val="2800"/>
              </a:lnSpc>
            </a:pPr>
            <a:r>
              <a:rPr lang="en-US" b="true" sz="2000" u="sng">
                <a:solidFill>
                  <a:srgbClr val="111111"/>
                </a:solidFill>
                <a:latin typeface="Montserrat Bold"/>
                <a:ea typeface="Montserrat Bold"/>
                <a:cs typeface="Montserrat Bold"/>
                <a:sym typeface="Montserrat Bold"/>
                <a:hlinkClick r:id="rId7" action="ppaction://hlinksldjump"/>
              </a:rPr>
              <a:t>PART 5: Best Practises</a:t>
            </a:r>
          </a:p>
          <a:p>
            <a:pPr algn="l">
              <a:lnSpc>
                <a:spcPts val="2800"/>
              </a:lnSpc>
            </a:pPr>
            <a:r>
              <a:rPr lang="en-US" b="true" sz="2000" u="sng">
                <a:solidFill>
                  <a:srgbClr val="111111"/>
                </a:solidFill>
                <a:latin typeface="Montserrat Bold"/>
                <a:ea typeface="Montserrat Bold"/>
                <a:cs typeface="Montserrat Bold"/>
                <a:sym typeface="Montserrat Bold"/>
                <a:hlinkClick r:id="rId8" action="ppaction://hlinksldjump"/>
              </a:rPr>
              <a:t>Quick Reference Card</a:t>
            </a:r>
          </a:p>
        </p:txBody>
      </p:sp>
      <p:sp>
        <p:nvSpPr>
          <p:cNvPr name="Freeform 4" id="4"/>
          <p:cNvSpPr/>
          <p:nvPr/>
        </p:nvSpPr>
        <p:spPr>
          <a:xfrm flipH="false" flipV="false" rot="0">
            <a:off x="14936125" y="6630783"/>
            <a:ext cx="1866979" cy="2992698"/>
          </a:xfrm>
          <a:custGeom>
            <a:avLst/>
            <a:gdLst/>
            <a:ahLst/>
            <a:cxnLst/>
            <a:rect r="r" b="b" t="t" l="l"/>
            <a:pathLst>
              <a:path h="2992698" w="1866979">
                <a:moveTo>
                  <a:pt x="0" y="0"/>
                </a:moveTo>
                <a:lnTo>
                  <a:pt x="1866979" y="0"/>
                </a:lnTo>
                <a:lnTo>
                  <a:pt x="1866979" y="2992698"/>
                </a:lnTo>
                <a:lnTo>
                  <a:pt x="0" y="2992698"/>
                </a:lnTo>
                <a:lnTo>
                  <a:pt x="0" y="0"/>
                </a:lnTo>
                <a:close/>
              </a:path>
            </a:pathLst>
          </a:custGeom>
          <a:blipFill>
            <a:blip r:embed="rId9"/>
            <a:stretch>
              <a:fillRect l="0" t="0" r="-150187" b="-4052"/>
            </a:stretch>
          </a:blipFill>
        </p:spPr>
      </p:sp>
      <p:sp>
        <p:nvSpPr>
          <p:cNvPr name="TextBox 5" id="5"/>
          <p:cNvSpPr txBox="true"/>
          <p:nvPr/>
        </p:nvSpPr>
        <p:spPr>
          <a:xfrm rot="0">
            <a:off x="4610873" y="642315"/>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Index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1028700" y="3246976"/>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4" id="4"/>
          <p:cNvSpPr txBox="true"/>
          <p:nvPr/>
        </p:nvSpPr>
        <p:spPr>
          <a:xfrm rot="0">
            <a:off x="1028700" y="3854537"/>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Legal/Compliance</a:t>
            </a:r>
            <a:r>
              <a:rPr lang="en-US" sz="2000">
                <a:solidFill>
                  <a:srgbClr val="111111"/>
                </a:solidFill>
                <a:latin typeface="Montserrat"/>
                <a:ea typeface="Montserrat"/>
                <a:cs typeface="Montserrat"/>
                <a:sym typeface="Montserrat"/>
              </a:rPr>
              <a:t> Domain Assistant </a:t>
            </a:r>
          </a:p>
        </p:txBody>
      </p:sp>
      <p:grpSp>
        <p:nvGrpSpPr>
          <p:cNvPr name="Group 5" id="5"/>
          <p:cNvGrpSpPr/>
          <p:nvPr/>
        </p:nvGrpSpPr>
        <p:grpSpPr>
          <a:xfrm rot="0">
            <a:off x="1028700" y="4422862"/>
            <a:ext cx="15908935" cy="3988762"/>
            <a:chOff x="0" y="0"/>
            <a:chExt cx="21211914" cy="5318350"/>
          </a:xfrm>
        </p:grpSpPr>
        <p:grpSp>
          <p:nvGrpSpPr>
            <p:cNvPr name="Group 6" id="6"/>
            <p:cNvGrpSpPr/>
            <p:nvPr/>
          </p:nvGrpSpPr>
          <p:grpSpPr>
            <a:xfrm rot="0">
              <a:off x="0" y="0"/>
              <a:ext cx="21211914" cy="5318350"/>
              <a:chOff x="0" y="0"/>
              <a:chExt cx="4190008" cy="1050538"/>
            </a:xfrm>
          </p:grpSpPr>
          <p:sp>
            <p:nvSpPr>
              <p:cNvPr name="Freeform 7" id="7"/>
              <p:cNvSpPr/>
              <p:nvPr/>
            </p:nvSpPr>
            <p:spPr>
              <a:xfrm flipH="false" flipV="false" rot="0">
                <a:off x="0" y="0"/>
                <a:ext cx="4190008" cy="1050538"/>
              </a:xfrm>
              <a:custGeom>
                <a:avLst/>
                <a:gdLst/>
                <a:ahLst/>
                <a:cxnLst/>
                <a:rect r="r" b="b" t="t" l="l"/>
                <a:pathLst>
                  <a:path h="1050538" w="4190008">
                    <a:moveTo>
                      <a:pt x="11193" y="0"/>
                    </a:moveTo>
                    <a:lnTo>
                      <a:pt x="4178815" y="0"/>
                    </a:lnTo>
                    <a:cubicBezTo>
                      <a:pt x="4181784" y="0"/>
                      <a:pt x="4184631" y="1179"/>
                      <a:pt x="4186730" y="3278"/>
                    </a:cubicBezTo>
                    <a:cubicBezTo>
                      <a:pt x="4188828" y="5377"/>
                      <a:pt x="4190008" y="8224"/>
                      <a:pt x="4190008" y="11193"/>
                    </a:cubicBezTo>
                    <a:lnTo>
                      <a:pt x="4190008" y="1039345"/>
                    </a:lnTo>
                    <a:cubicBezTo>
                      <a:pt x="4190008" y="1042314"/>
                      <a:pt x="4188828" y="1045161"/>
                      <a:pt x="4186730" y="1047260"/>
                    </a:cubicBezTo>
                    <a:cubicBezTo>
                      <a:pt x="4184631" y="1049359"/>
                      <a:pt x="4181784" y="1050538"/>
                      <a:pt x="4178815" y="1050538"/>
                    </a:cubicBezTo>
                    <a:lnTo>
                      <a:pt x="11193" y="1050538"/>
                    </a:lnTo>
                    <a:cubicBezTo>
                      <a:pt x="8224" y="1050538"/>
                      <a:pt x="5377" y="1049359"/>
                      <a:pt x="3278" y="1047260"/>
                    </a:cubicBezTo>
                    <a:cubicBezTo>
                      <a:pt x="1179" y="1045161"/>
                      <a:pt x="0" y="1042314"/>
                      <a:pt x="0" y="103934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8" id="8"/>
              <p:cNvSpPr txBox="true"/>
              <p:nvPr/>
            </p:nvSpPr>
            <p:spPr>
              <a:xfrm>
                <a:off x="0" y="-123825"/>
                <a:ext cx="4190008" cy="1174363"/>
              </a:xfrm>
              <a:prstGeom prst="rect">
                <a:avLst/>
              </a:prstGeom>
            </p:spPr>
            <p:txBody>
              <a:bodyPr anchor="ctr" rtlCol="false" tIns="50800" lIns="50800" bIns="50800" rIns="50800"/>
              <a:lstStyle/>
              <a:p>
                <a:pPr algn="ctr">
                  <a:lnSpc>
                    <a:spcPts val="3240"/>
                  </a:lnSpc>
                </a:pPr>
              </a:p>
            </p:txBody>
          </p:sp>
        </p:grpSp>
        <p:sp>
          <p:nvSpPr>
            <p:cNvPr name="TextBox 9" id="9"/>
            <p:cNvSpPr txBox="true"/>
            <p:nvPr/>
          </p:nvSpPr>
          <p:spPr>
            <a:xfrm rot="0">
              <a:off x="373939" y="299508"/>
              <a:ext cx="20521915" cy="46788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compliance officer specialising in South African POPIA regulations and corporate governance.</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Our compan</a:t>
              </a:r>
              <a:r>
                <a:rPr lang="en-US" sz="2000">
                  <a:solidFill>
                    <a:srgbClr val="000000"/>
                  </a:solidFill>
                  <a:latin typeface="Anca Coder"/>
                  <a:ea typeface="Anca Coder"/>
                  <a:cs typeface="Anca Coder"/>
                  <a:sym typeface="Anca Coder"/>
                </a:rPr>
                <a:t>y is conducting an annual data privacy audit for our customer database operations.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Generate a compliance checklist of the 10 most critical POPIA requirements we must verify during this audit.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Numbered checklist with a Yes/No/Partial column and recommended action for each item. ain language, numbered steps, and include a note about who to contact for further queries. </a:t>
              </a:r>
            </a:p>
          </p:txBody>
        </p:sp>
      </p:grpSp>
      <p:sp>
        <p:nvSpPr>
          <p:cNvPr name="TextBox 10" id="10"/>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Freeform 11" id="11"/>
          <p:cNvSpPr/>
          <p:nvPr/>
        </p:nvSpPr>
        <p:spPr>
          <a:xfrm flipH="false" flipV="false" rot="0">
            <a:off x="14661130" y="1733285"/>
            <a:ext cx="2121695" cy="802732"/>
          </a:xfrm>
          <a:custGeom>
            <a:avLst/>
            <a:gdLst/>
            <a:ahLst/>
            <a:cxnLst/>
            <a:rect r="r" b="b" t="t" l="l"/>
            <a:pathLst>
              <a:path h="802732" w="2121695">
                <a:moveTo>
                  <a:pt x="0" y="0"/>
                </a:moveTo>
                <a:lnTo>
                  <a:pt x="2121695" y="0"/>
                </a:lnTo>
                <a:lnTo>
                  <a:pt x="2121695" y="802732"/>
                </a:lnTo>
                <a:lnTo>
                  <a:pt x="0" y="802732"/>
                </a:lnTo>
                <a:lnTo>
                  <a:pt x="0" y="0"/>
                </a:lnTo>
                <a:close/>
              </a:path>
            </a:pathLst>
          </a:custGeom>
          <a:blipFill>
            <a:blip r:embed="rId3"/>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1028700" y="3246976"/>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4" id="4"/>
          <p:cNvSpPr txBox="true"/>
          <p:nvPr/>
        </p:nvSpPr>
        <p:spPr>
          <a:xfrm rot="0">
            <a:off x="1028700" y="3854537"/>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Finance</a:t>
            </a:r>
            <a:r>
              <a:rPr lang="en-US" sz="2000">
                <a:solidFill>
                  <a:srgbClr val="111111"/>
                </a:solidFill>
                <a:latin typeface="Montserrat"/>
                <a:ea typeface="Montserrat"/>
                <a:cs typeface="Montserrat"/>
                <a:sym typeface="Montserrat"/>
              </a:rPr>
              <a:t> Domain Assistant </a:t>
            </a:r>
          </a:p>
        </p:txBody>
      </p:sp>
      <p:grpSp>
        <p:nvGrpSpPr>
          <p:cNvPr name="Group 5" id="5"/>
          <p:cNvGrpSpPr/>
          <p:nvPr/>
        </p:nvGrpSpPr>
        <p:grpSpPr>
          <a:xfrm rot="0">
            <a:off x="1028700" y="4422862"/>
            <a:ext cx="15908935" cy="3636337"/>
            <a:chOff x="0" y="0"/>
            <a:chExt cx="21211914" cy="4848450"/>
          </a:xfrm>
        </p:grpSpPr>
        <p:grpSp>
          <p:nvGrpSpPr>
            <p:cNvPr name="Group 6" id="6"/>
            <p:cNvGrpSpPr/>
            <p:nvPr/>
          </p:nvGrpSpPr>
          <p:grpSpPr>
            <a:xfrm rot="0">
              <a:off x="0" y="0"/>
              <a:ext cx="21211914" cy="4848450"/>
              <a:chOff x="0" y="0"/>
              <a:chExt cx="4190008" cy="957718"/>
            </a:xfrm>
          </p:grpSpPr>
          <p:sp>
            <p:nvSpPr>
              <p:cNvPr name="Freeform 7" id="7"/>
              <p:cNvSpPr/>
              <p:nvPr/>
            </p:nvSpPr>
            <p:spPr>
              <a:xfrm flipH="false" flipV="false" rot="0">
                <a:off x="0" y="0"/>
                <a:ext cx="4190008" cy="957718"/>
              </a:xfrm>
              <a:custGeom>
                <a:avLst/>
                <a:gdLst/>
                <a:ahLst/>
                <a:cxnLst/>
                <a:rect r="r" b="b" t="t" l="l"/>
                <a:pathLst>
                  <a:path h="957718" w="4190008">
                    <a:moveTo>
                      <a:pt x="11193" y="0"/>
                    </a:moveTo>
                    <a:lnTo>
                      <a:pt x="4178815" y="0"/>
                    </a:lnTo>
                    <a:cubicBezTo>
                      <a:pt x="4181784" y="0"/>
                      <a:pt x="4184631" y="1179"/>
                      <a:pt x="4186730" y="3278"/>
                    </a:cubicBezTo>
                    <a:cubicBezTo>
                      <a:pt x="4188828" y="5377"/>
                      <a:pt x="4190008" y="8224"/>
                      <a:pt x="4190008" y="11193"/>
                    </a:cubicBezTo>
                    <a:lnTo>
                      <a:pt x="4190008" y="946526"/>
                    </a:lnTo>
                    <a:cubicBezTo>
                      <a:pt x="4190008" y="949494"/>
                      <a:pt x="4188828" y="952341"/>
                      <a:pt x="4186730" y="954440"/>
                    </a:cubicBezTo>
                    <a:cubicBezTo>
                      <a:pt x="4184631" y="956539"/>
                      <a:pt x="4181784" y="957718"/>
                      <a:pt x="4178815" y="957718"/>
                    </a:cubicBezTo>
                    <a:lnTo>
                      <a:pt x="11193" y="957718"/>
                    </a:lnTo>
                    <a:cubicBezTo>
                      <a:pt x="8224" y="957718"/>
                      <a:pt x="5377" y="956539"/>
                      <a:pt x="3278" y="954440"/>
                    </a:cubicBezTo>
                    <a:cubicBezTo>
                      <a:pt x="1179" y="952341"/>
                      <a:pt x="0" y="949494"/>
                      <a:pt x="0" y="94652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8" id="8"/>
              <p:cNvSpPr txBox="true"/>
              <p:nvPr/>
            </p:nvSpPr>
            <p:spPr>
              <a:xfrm>
                <a:off x="0" y="-123825"/>
                <a:ext cx="4190008" cy="1081543"/>
              </a:xfrm>
              <a:prstGeom prst="rect">
                <a:avLst/>
              </a:prstGeom>
            </p:spPr>
            <p:txBody>
              <a:bodyPr anchor="ctr" rtlCol="false" tIns="50800" lIns="50800" bIns="50800" rIns="50800"/>
              <a:lstStyle/>
              <a:p>
                <a:pPr algn="ctr">
                  <a:lnSpc>
                    <a:spcPts val="3240"/>
                  </a:lnSpc>
                </a:pPr>
              </a:p>
            </p:txBody>
          </p:sp>
        </p:grpSp>
        <p:sp>
          <p:nvSpPr>
            <p:cNvPr name="TextBox 9" id="9"/>
            <p:cNvSpPr txBox="true"/>
            <p:nvPr/>
          </p:nvSpPr>
          <p:spPr>
            <a:xfrm rot="0">
              <a:off x="373939" y="299508"/>
              <a:ext cx="20521915" cy="42089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financial analyst for a mid-size manufacturing company.</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Q3 results show a</a:t>
              </a:r>
              <a:r>
                <a:rPr lang="en-US" sz="2000">
                  <a:solidFill>
                    <a:srgbClr val="000000"/>
                  </a:solidFill>
                  <a:latin typeface="Anca Coder"/>
                  <a:ea typeface="Anca Coder"/>
                  <a:cs typeface="Anca Coder"/>
                  <a:sym typeface="Anca Coder"/>
                </a:rPr>
                <a:t> 12% decline in gross margin compared to Q2. Raw material costs increased by 18%.</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Analyse the margin pressure and propose 5 actionable cost-mitigation strategies appropriate for a manufacturing environment.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Table format — Strategy | Expected Impact | Implementation Timeline | Risk Level </a:t>
              </a:r>
            </a:p>
          </p:txBody>
        </p:sp>
      </p:grpSp>
      <p:sp>
        <p:nvSpPr>
          <p:cNvPr name="TextBox 10" id="10"/>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Freeform 11" id="11"/>
          <p:cNvSpPr/>
          <p:nvPr/>
        </p:nvSpPr>
        <p:spPr>
          <a:xfrm flipH="false" flipV="false" rot="0">
            <a:off x="14661130" y="1733285"/>
            <a:ext cx="2121695" cy="802732"/>
          </a:xfrm>
          <a:custGeom>
            <a:avLst/>
            <a:gdLst/>
            <a:ahLst/>
            <a:cxnLst/>
            <a:rect r="r" b="b" t="t" l="l"/>
            <a:pathLst>
              <a:path h="802732" w="2121695">
                <a:moveTo>
                  <a:pt x="0" y="0"/>
                </a:moveTo>
                <a:lnTo>
                  <a:pt x="2121695" y="0"/>
                </a:lnTo>
                <a:lnTo>
                  <a:pt x="2121695" y="802732"/>
                </a:lnTo>
                <a:lnTo>
                  <a:pt x="0" y="802732"/>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24745" y="2509295"/>
            <a:ext cx="4688160" cy="3735563"/>
            <a:chOff x="0" y="0"/>
            <a:chExt cx="553982" cy="441417"/>
          </a:xfrm>
        </p:grpSpPr>
        <p:sp>
          <p:nvSpPr>
            <p:cNvPr name="Freeform 3" id="3"/>
            <p:cNvSpPr/>
            <p:nvPr/>
          </p:nvSpPr>
          <p:spPr>
            <a:xfrm flipH="false" flipV="false" rot="0">
              <a:off x="0" y="0"/>
              <a:ext cx="553982" cy="441417"/>
            </a:xfrm>
            <a:custGeom>
              <a:avLst/>
              <a:gdLst/>
              <a:ahLst/>
              <a:cxnLst/>
              <a:rect r="r" b="b" t="t" l="l"/>
              <a:pathLst>
                <a:path h="441417" w="553982">
                  <a:moveTo>
                    <a:pt x="37982" y="0"/>
                  </a:moveTo>
                  <a:lnTo>
                    <a:pt x="516000" y="0"/>
                  </a:lnTo>
                  <a:cubicBezTo>
                    <a:pt x="526074" y="0"/>
                    <a:pt x="535734" y="4002"/>
                    <a:pt x="542857" y="11125"/>
                  </a:cubicBezTo>
                  <a:cubicBezTo>
                    <a:pt x="549980" y="18248"/>
                    <a:pt x="553982" y="27908"/>
                    <a:pt x="553982" y="37982"/>
                  </a:cubicBezTo>
                  <a:lnTo>
                    <a:pt x="553982" y="403436"/>
                  </a:lnTo>
                  <a:cubicBezTo>
                    <a:pt x="553982" y="413509"/>
                    <a:pt x="549980" y="423170"/>
                    <a:pt x="542857" y="430293"/>
                  </a:cubicBezTo>
                  <a:cubicBezTo>
                    <a:pt x="535734" y="437416"/>
                    <a:pt x="526074" y="441417"/>
                    <a:pt x="516000" y="441417"/>
                  </a:cubicBezTo>
                  <a:lnTo>
                    <a:pt x="37982" y="441417"/>
                  </a:lnTo>
                  <a:cubicBezTo>
                    <a:pt x="27908" y="441417"/>
                    <a:pt x="18248" y="437416"/>
                    <a:pt x="11125" y="430293"/>
                  </a:cubicBezTo>
                  <a:cubicBezTo>
                    <a:pt x="4002" y="423170"/>
                    <a:pt x="0" y="413509"/>
                    <a:pt x="0" y="403436"/>
                  </a:cubicBezTo>
                  <a:lnTo>
                    <a:pt x="0" y="37982"/>
                  </a:lnTo>
                  <a:cubicBezTo>
                    <a:pt x="0" y="27908"/>
                    <a:pt x="4002" y="18248"/>
                    <a:pt x="11125" y="11125"/>
                  </a:cubicBezTo>
                  <a:cubicBezTo>
                    <a:pt x="18248" y="4002"/>
                    <a:pt x="27908" y="0"/>
                    <a:pt x="37982" y="0"/>
                  </a:cubicBezTo>
                  <a:close/>
                </a:path>
              </a:pathLst>
            </a:custGeom>
            <a:blipFill>
              <a:blip r:embed="rId2"/>
              <a:stretch>
                <a:fillRect l="0" t="-12750" r="0" b="-12750"/>
              </a:stretch>
            </a:blipFill>
          </p:spPr>
        </p:sp>
      </p:grpSp>
      <p:grpSp>
        <p:nvGrpSpPr>
          <p:cNvPr name="Group 4" id="4"/>
          <p:cNvGrpSpPr/>
          <p:nvPr/>
        </p:nvGrpSpPr>
        <p:grpSpPr>
          <a:xfrm rot="0">
            <a:off x="7787171" y="4755986"/>
            <a:ext cx="592046" cy="59204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1202B"/>
            </a:solidFill>
          </p:spPr>
        </p:sp>
        <p:sp>
          <p:nvSpPr>
            <p:cNvPr name="TextBox 6" id="6"/>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7" id="7"/>
          <p:cNvSpPr/>
          <p:nvPr/>
        </p:nvSpPr>
        <p:spPr>
          <a:xfrm flipH="true" flipV="true" rot="0">
            <a:off x="7973488" y="4942303"/>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7787171" y="6819736"/>
            <a:ext cx="592046" cy="59204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1202B"/>
            </a:solidFill>
          </p:spPr>
        </p:sp>
        <p:sp>
          <p:nvSpPr>
            <p:cNvPr name="TextBox 10" id="10"/>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1" id="11"/>
          <p:cNvSpPr/>
          <p:nvPr/>
        </p:nvSpPr>
        <p:spPr>
          <a:xfrm flipH="true" flipV="true" rot="0">
            <a:off x="7973488" y="7006053"/>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5"/>
            <a:stretch>
              <a:fillRect l="0" t="0" r="0" b="0"/>
            </a:stretch>
          </a:blipFill>
        </p:spPr>
      </p:sp>
      <p:sp>
        <p:nvSpPr>
          <p:cNvPr name="Freeform 13" id="13"/>
          <p:cNvSpPr/>
          <p:nvPr/>
        </p:nvSpPr>
        <p:spPr>
          <a:xfrm flipH="false" flipV="false" rot="0">
            <a:off x="2324745" y="6608242"/>
            <a:ext cx="4688160" cy="1055085"/>
          </a:xfrm>
          <a:custGeom>
            <a:avLst/>
            <a:gdLst/>
            <a:ahLst/>
            <a:cxnLst/>
            <a:rect r="r" b="b" t="t" l="l"/>
            <a:pathLst>
              <a:path h="1055085" w="4688160">
                <a:moveTo>
                  <a:pt x="0" y="0"/>
                </a:moveTo>
                <a:lnTo>
                  <a:pt x="4688160" y="0"/>
                </a:lnTo>
                <a:lnTo>
                  <a:pt x="4688160" y="1055085"/>
                </a:lnTo>
                <a:lnTo>
                  <a:pt x="0" y="1055085"/>
                </a:lnTo>
                <a:lnTo>
                  <a:pt x="0" y="0"/>
                </a:lnTo>
                <a:close/>
              </a:path>
            </a:pathLst>
          </a:custGeom>
          <a:blipFill>
            <a:blip r:embed="rId6"/>
            <a:stretch>
              <a:fillRect l="0" t="0" r="0" b="0"/>
            </a:stretch>
          </a:blipFill>
        </p:spPr>
      </p:sp>
      <p:sp>
        <p:nvSpPr>
          <p:cNvPr name="TextBox 14" id="14"/>
          <p:cNvSpPr txBox="true"/>
          <p:nvPr/>
        </p:nvSpPr>
        <p:spPr>
          <a:xfrm rot="0">
            <a:off x="7787171" y="2711868"/>
            <a:ext cx="5620017" cy="1695450"/>
          </a:xfrm>
          <a:prstGeom prst="rect">
            <a:avLst/>
          </a:prstGeom>
        </p:spPr>
        <p:txBody>
          <a:bodyPr anchor="t" rtlCol="false" tIns="0" lIns="0" bIns="0" rIns="0">
            <a:spAutoFit/>
          </a:bodyPr>
          <a:lstStyle/>
          <a:p>
            <a:pPr algn="l">
              <a:lnSpc>
                <a:spcPts val="6480"/>
              </a:lnSpc>
            </a:pPr>
            <a:r>
              <a:rPr lang="en-US" sz="5400" b="true">
                <a:solidFill>
                  <a:srgbClr val="111111"/>
                </a:solidFill>
                <a:latin typeface="Poppins Bold"/>
                <a:ea typeface="Poppins Bold"/>
                <a:cs typeface="Poppins Bold"/>
                <a:sym typeface="Poppins Bold"/>
              </a:rPr>
              <a:t> 3.2  Neuroflow AI Workflows </a:t>
            </a:r>
          </a:p>
        </p:txBody>
      </p:sp>
      <p:sp>
        <p:nvSpPr>
          <p:cNvPr name="TextBox 15" id="15"/>
          <p:cNvSpPr txBox="true"/>
          <p:nvPr/>
        </p:nvSpPr>
        <p:spPr>
          <a:xfrm rot="0">
            <a:off x="8722116" y="4717886"/>
            <a:ext cx="6441852" cy="17494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V</a:t>
            </a:r>
            <a:r>
              <a:rPr lang="en-US" sz="2000">
                <a:solidFill>
                  <a:srgbClr val="111111"/>
                </a:solidFill>
                <a:latin typeface="Montserrat"/>
                <a:ea typeface="Montserrat"/>
                <a:cs typeface="Montserrat"/>
                <a:sym typeface="Montserrat"/>
              </a:rPr>
              <a:t>ectorMind's Neuroflow Workflow engine allows organisations to automate multi-step AI-powered processes — chaining prompts, decisions, and actions to</a:t>
            </a:r>
            <a:r>
              <a:rPr lang="en-US" sz="2000">
                <a:solidFill>
                  <a:srgbClr val="111111"/>
                </a:solidFill>
                <a:latin typeface="Montserrat"/>
                <a:ea typeface="Montserrat"/>
                <a:cs typeface="Montserrat"/>
                <a:sym typeface="Montserrat"/>
              </a:rPr>
              <a:t>gether in</a:t>
            </a:r>
            <a:r>
              <a:rPr lang="en-US" sz="2000">
                <a:solidFill>
                  <a:srgbClr val="111111"/>
                </a:solidFill>
                <a:latin typeface="Montserrat"/>
                <a:ea typeface="Montserrat"/>
                <a:cs typeface="Montserrat"/>
                <a:sym typeface="Montserrat"/>
              </a:rPr>
              <a:t>to r</a:t>
            </a:r>
            <a:r>
              <a:rPr lang="en-US" sz="2000">
                <a:solidFill>
                  <a:srgbClr val="111111"/>
                </a:solidFill>
                <a:latin typeface="Montserrat"/>
                <a:ea typeface="Montserrat"/>
                <a:cs typeface="Montserrat"/>
                <a:sym typeface="Montserrat"/>
              </a:rPr>
              <a:t>epea</a:t>
            </a:r>
            <a:r>
              <a:rPr lang="en-US" sz="2000">
                <a:solidFill>
                  <a:srgbClr val="111111"/>
                </a:solidFill>
                <a:latin typeface="Montserrat"/>
                <a:ea typeface="Montserrat"/>
                <a:cs typeface="Montserrat"/>
                <a:sym typeface="Montserrat"/>
              </a:rPr>
              <a:t>table b</a:t>
            </a:r>
            <a:r>
              <a:rPr lang="en-US" sz="2000">
                <a:solidFill>
                  <a:srgbClr val="111111"/>
                </a:solidFill>
                <a:latin typeface="Montserrat"/>
                <a:ea typeface="Montserrat"/>
                <a:cs typeface="Montserrat"/>
                <a:sym typeface="Montserrat"/>
              </a:rPr>
              <a:t>usiness workflows</a:t>
            </a:r>
            <a:r>
              <a:rPr lang="en-US" sz="2000">
                <a:solidFill>
                  <a:srgbClr val="111111"/>
                </a:solidFill>
                <a:latin typeface="Montserrat"/>
                <a:ea typeface="Montserrat"/>
                <a:cs typeface="Montserrat"/>
                <a:sym typeface="Montserrat"/>
              </a:rPr>
              <a:t>. </a:t>
            </a:r>
          </a:p>
        </p:txBody>
      </p:sp>
      <p:sp>
        <p:nvSpPr>
          <p:cNvPr name="TextBox 16" id="16"/>
          <p:cNvSpPr txBox="true"/>
          <p:nvPr/>
        </p:nvSpPr>
        <p:spPr>
          <a:xfrm rot="0">
            <a:off x="8722116" y="6781636"/>
            <a:ext cx="6441852"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Automat</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s</a:t>
            </a:r>
            <a:r>
              <a:rPr lang="en-US" sz="2000">
                <a:solidFill>
                  <a:srgbClr val="111111"/>
                </a:solidFill>
                <a:latin typeface="Montserrat"/>
                <a:ea typeface="Montserrat"/>
                <a:cs typeface="Montserrat"/>
                <a:sym typeface="Montserrat"/>
              </a:rPr>
              <a:t> repetitive, multi-step knowledge work such as document processing, report generation, approvals, and notifications.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Document Intake Workflow </a:t>
            </a:r>
          </a:p>
        </p:txBody>
      </p:sp>
      <p:grpSp>
        <p:nvGrpSpPr>
          <p:cNvPr name="Group 6" id="6"/>
          <p:cNvGrpSpPr/>
          <p:nvPr/>
        </p:nvGrpSpPr>
        <p:grpSpPr>
          <a:xfrm rot="0">
            <a:off x="1028700" y="3859838"/>
            <a:ext cx="15908935" cy="5398462"/>
            <a:chOff x="0" y="0"/>
            <a:chExt cx="21211914" cy="7197950"/>
          </a:xfrm>
        </p:grpSpPr>
        <p:grpSp>
          <p:nvGrpSpPr>
            <p:cNvPr name="Group 7" id="7"/>
            <p:cNvGrpSpPr/>
            <p:nvPr/>
          </p:nvGrpSpPr>
          <p:grpSpPr>
            <a:xfrm rot="0">
              <a:off x="0" y="0"/>
              <a:ext cx="21211914" cy="7197950"/>
              <a:chOff x="0" y="0"/>
              <a:chExt cx="4190008" cy="1421817"/>
            </a:xfrm>
          </p:grpSpPr>
          <p:sp>
            <p:nvSpPr>
              <p:cNvPr name="Freeform 8" id="8"/>
              <p:cNvSpPr/>
              <p:nvPr/>
            </p:nvSpPr>
            <p:spPr>
              <a:xfrm flipH="false" flipV="false" rot="0">
                <a:off x="0" y="0"/>
                <a:ext cx="4190008" cy="1421817"/>
              </a:xfrm>
              <a:custGeom>
                <a:avLst/>
                <a:gdLst/>
                <a:ahLst/>
                <a:cxnLst/>
                <a:rect r="r" b="b" t="t" l="l"/>
                <a:pathLst>
                  <a:path h="1421817" w="4190008">
                    <a:moveTo>
                      <a:pt x="11193" y="0"/>
                    </a:moveTo>
                    <a:lnTo>
                      <a:pt x="4178815" y="0"/>
                    </a:lnTo>
                    <a:cubicBezTo>
                      <a:pt x="4181784" y="0"/>
                      <a:pt x="4184631" y="1179"/>
                      <a:pt x="4186730" y="3278"/>
                    </a:cubicBezTo>
                    <a:cubicBezTo>
                      <a:pt x="4188828" y="5377"/>
                      <a:pt x="4190008" y="8224"/>
                      <a:pt x="4190008" y="11193"/>
                    </a:cubicBezTo>
                    <a:lnTo>
                      <a:pt x="4190008" y="1410625"/>
                    </a:lnTo>
                    <a:cubicBezTo>
                      <a:pt x="4190008" y="1413593"/>
                      <a:pt x="4188828" y="1416440"/>
                      <a:pt x="4186730" y="1418539"/>
                    </a:cubicBezTo>
                    <a:cubicBezTo>
                      <a:pt x="4184631" y="1420638"/>
                      <a:pt x="4181784" y="1421817"/>
                      <a:pt x="4178815" y="1421817"/>
                    </a:cubicBezTo>
                    <a:lnTo>
                      <a:pt x="11193" y="1421817"/>
                    </a:lnTo>
                    <a:cubicBezTo>
                      <a:pt x="8224" y="1421817"/>
                      <a:pt x="5377" y="1420638"/>
                      <a:pt x="3278" y="1418539"/>
                    </a:cubicBezTo>
                    <a:cubicBezTo>
                      <a:pt x="1179" y="1416440"/>
                      <a:pt x="0" y="1413593"/>
                      <a:pt x="0" y="141062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54564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65584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document processing specialist.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An incoming supp</a:t>
              </a:r>
              <a:r>
                <a:rPr lang="en-US" sz="2000">
                  <a:solidFill>
                    <a:srgbClr val="000000"/>
                  </a:solidFill>
                  <a:latin typeface="Anca Coder"/>
                  <a:ea typeface="Anca Coder"/>
                  <a:cs typeface="Anca Coder"/>
                  <a:sym typeface="Anca Coder"/>
                </a:rPr>
                <a:t>lier invoice has been received and needs to be validated before being routed to accounts payable.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p>
            <a:p>
              <a:pPr algn="l">
                <a:lnSpc>
                  <a:spcPts val="2800"/>
                </a:lnSpc>
              </a:pPr>
              <a:r>
                <a:rPr lang="en-US" sz="2000">
                  <a:solidFill>
                    <a:srgbClr val="000000"/>
                  </a:solidFill>
                  <a:latin typeface="Anca Coder"/>
                  <a:ea typeface="Anca Coder"/>
                  <a:cs typeface="Anca Coder"/>
                  <a:sym typeface="Anca Coder"/>
                </a:rPr>
                <a:t>Step 1 — Extract all key fields (supplier name, invoice number, date, line items, total, VAT, payment terms)</a:t>
              </a:r>
            </a:p>
            <a:p>
              <a:pPr algn="l">
                <a:lnSpc>
                  <a:spcPts val="2800"/>
                </a:lnSpc>
              </a:pPr>
              <a:r>
                <a:rPr lang="en-US" sz="2000">
                  <a:solidFill>
                    <a:srgbClr val="000000"/>
                  </a:solidFill>
                  <a:latin typeface="Anca Coder"/>
                  <a:ea typeface="Anca Coder"/>
                  <a:cs typeface="Anca Coder"/>
                  <a:sym typeface="Anca Coder"/>
                </a:rPr>
                <a:t>Step 2 — Validate that all required fields are present</a:t>
              </a:r>
            </a:p>
            <a:p>
              <a:pPr algn="l">
                <a:lnSpc>
                  <a:spcPts val="2800"/>
                </a:lnSpc>
              </a:pPr>
              <a:r>
                <a:rPr lang="en-US" sz="2000">
                  <a:solidFill>
                    <a:srgbClr val="000000"/>
                  </a:solidFill>
                  <a:latin typeface="Anca Coder"/>
                  <a:ea typeface="Anca Coder"/>
                  <a:cs typeface="Anca Coder"/>
                  <a:sym typeface="Anca Coder"/>
                </a:rPr>
                <a:t>Step 3 — Flag any discrepancies or missing information</a:t>
              </a:r>
            </a:p>
            <a:p>
              <a:pPr algn="l">
                <a:lnSpc>
                  <a:spcPts val="2800"/>
                </a:lnSpc>
              </a:pPr>
              <a:r>
                <a:rPr lang="en-US" sz="2000">
                  <a:solidFill>
                    <a:srgbClr val="000000"/>
                  </a:solidFill>
                  <a:latin typeface="Anca Coder"/>
                  <a:ea typeface="Anca Coder"/>
                  <a:cs typeface="Anca Coder"/>
                  <a:sym typeface="Anca Coder"/>
                </a:rPr>
                <a:t>Step 4 — Generate a processing status summary</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[Paste invoice text or reference uploaded document]FORMAT: Structured JSON for Step 1-3, plain text summary for Step 4 </a:t>
              </a:r>
            </a:p>
          </p:txBody>
        </p:sp>
      </p:grpSp>
      <p:sp>
        <p:nvSpPr>
          <p:cNvPr name="Freeform 11" id="11"/>
          <p:cNvSpPr/>
          <p:nvPr/>
        </p:nvSpPr>
        <p:spPr>
          <a:xfrm flipH="false" flipV="false" rot="0">
            <a:off x="14281280" y="1876735"/>
            <a:ext cx="2509631" cy="564800"/>
          </a:xfrm>
          <a:custGeom>
            <a:avLst/>
            <a:gdLst/>
            <a:ahLst/>
            <a:cxnLst/>
            <a:rect r="r" b="b" t="t" l="l"/>
            <a:pathLst>
              <a:path h="564800" w="2509631">
                <a:moveTo>
                  <a:pt x="0" y="0"/>
                </a:moveTo>
                <a:lnTo>
                  <a:pt x="2509630" y="0"/>
                </a:lnTo>
                <a:lnTo>
                  <a:pt x="2509630" y="564800"/>
                </a:lnTo>
                <a:lnTo>
                  <a:pt x="0" y="564800"/>
                </a:lnTo>
                <a:lnTo>
                  <a:pt x="0" y="0"/>
                </a:lnTo>
                <a:close/>
              </a:path>
            </a:pathLst>
          </a:custGeom>
          <a:blipFill>
            <a:blip r:embed="rId3"/>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Es</a:t>
            </a:r>
            <a:r>
              <a:rPr lang="en-US" sz="2000">
                <a:solidFill>
                  <a:srgbClr val="111111"/>
                </a:solidFill>
                <a:latin typeface="Montserrat"/>
                <a:ea typeface="Montserrat"/>
                <a:cs typeface="Montserrat"/>
                <a:sym typeface="Montserrat"/>
              </a:rPr>
              <a:t>calation Workflow Prompt </a:t>
            </a:r>
          </a:p>
        </p:txBody>
      </p:sp>
      <p:grpSp>
        <p:nvGrpSpPr>
          <p:cNvPr name="Group 6" id="6"/>
          <p:cNvGrpSpPr/>
          <p:nvPr/>
        </p:nvGrpSpPr>
        <p:grpSpPr>
          <a:xfrm rot="0">
            <a:off x="1028700" y="3859838"/>
            <a:ext cx="15908935" cy="4693612"/>
            <a:chOff x="0" y="0"/>
            <a:chExt cx="21211914" cy="6258150"/>
          </a:xfrm>
        </p:grpSpPr>
        <p:grpSp>
          <p:nvGrpSpPr>
            <p:cNvPr name="Group 7" id="7"/>
            <p:cNvGrpSpPr/>
            <p:nvPr/>
          </p:nvGrpSpPr>
          <p:grpSpPr>
            <a:xfrm rot="0">
              <a:off x="0" y="0"/>
              <a:ext cx="21211914" cy="6258150"/>
              <a:chOff x="0" y="0"/>
              <a:chExt cx="4190008" cy="1236178"/>
            </a:xfrm>
          </p:grpSpPr>
          <p:sp>
            <p:nvSpPr>
              <p:cNvPr name="Freeform 8" id="8"/>
              <p:cNvSpPr/>
              <p:nvPr/>
            </p:nvSpPr>
            <p:spPr>
              <a:xfrm flipH="false" flipV="false" rot="0">
                <a:off x="0" y="0"/>
                <a:ext cx="4190008" cy="1236178"/>
              </a:xfrm>
              <a:custGeom>
                <a:avLst/>
                <a:gdLst/>
                <a:ahLst/>
                <a:cxnLst/>
                <a:rect r="r" b="b" t="t" l="l"/>
                <a:pathLst>
                  <a:path h="1236178" w="4190008">
                    <a:moveTo>
                      <a:pt x="11193" y="0"/>
                    </a:moveTo>
                    <a:lnTo>
                      <a:pt x="4178815" y="0"/>
                    </a:lnTo>
                    <a:cubicBezTo>
                      <a:pt x="4181784" y="0"/>
                      <a:pt x="4184631" y="1179"/>
                      <a:pt x="4186730" y="3278"/>
                    </a:cubicBezTo>
                    <a:cubicBezTo>
                      <a:pt x="4188828" y="5377"/>
                      <a:pt x="4190008" y="8224"/>
                      <a:pt x="4190008" y="11193"/>
                    </a:cubicBezTo>
                    <a:lnTo>
                      <a:pt x="4190008" y="1224985"/>
                    </a:lnTo>
                    <a:cubicBezTo>
                      <a:pt x="4190008" y="1227954"/>
                      <a:pt x="4188828" y="1230800"/>
                      <a:pt x="4186730" y="1232899"/>
                    </a:cubicBezTo>
                    <a:cubicBezTo>
                      <a:pt x="4184631" y="1234999"/>
                      <a:pt x="4181784" y="1236178"/>
                      <a:pt x="4178815" y="1236178"/>
                    </a:cubicBezTo>
                    <a:lnTo>
                      <a:pt x="11193" y="1236178"/>
                    </a:lnTo>
                    <a:cubicBezTo>
                      <a:pt x="8224" y="1236178"/>
                      <a:pt x="5377" y="1234999"/>
                      <a:pt x="3278" y="1232899"/>
                    </a:cubicBezTo>
                    <a:cubicBezTo>
                      <a:pt x="1179" y="1230800"/>
                      <a:pt x="0" y="1227954"/>
                      <a:pt x="0" y="122498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360003"/>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56186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customer service workflow orchestrator.</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A custom</a:t>
              </a:r>
              <a:r>
                <a:rPr lang="en-US" sz="2000">
                  <a:solidFill>
                    <a:srgbClr val="000000"/>
                  </a:solidFill>
                  <a:latin typeface="Anca Coder"/>
                  <a:ea typeface="Anca Coder"/>
                  <a:cs typeface="Anca Coder"/>
                  <a:sym typeface="Anca Coder"/>
                </a:rPr>
                <a:t>er complaint has been flagged as high priority after failing first-contact resolution twice.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Determine the appropriate escalation path, draft an acknowledgement to the customer, and prepare a brief for the escalation manager.</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p>
            <a:p>
              <a:pPr algn="l">
                <a:lnSpc>
                  <a:spcPts val="2800"/>
                </a:lnSpc>
              </a:pPr>
              <a:r>
                <a:rPr lang="en-US" sz="2000">
                  <a:solidFill>
                    <a:srgbClr val="000000"/>
                  </a:solidFill>
                  <a:latin typeface="Anca Coder"/>
                  <a:ea typeface="Anca Coder"/>
                  <a:cs typeface="Anca Coder"/>
                  <a:sym typeface="Anca Coder"/>
                </a:rPr>
                <a:t>- Section 1: Escalation Recommendation (1 paragraph)</a:t>
              </a:r>
            </a:p>
            <a:p>
              <a:pPr algn="l">
                <a:lnSpc>
                  <a:spcPts val="2800"/>
                </a:lnSpc>
              </a:pPr>
              <a:r>
                <a:rPr lang="en-US" sz="2000">
                  <a:solidFill>
                    <a:srgbClr val="000000"/>
                  </a:solidFill>
                  <a:latin typeface="Anca Coder"/>
                  <a:ea typeface="Anca Coder"/>
                  <a:cs typeface="Anca Coder"/>
                  <a:sym typeface="Anca Coder"/>
                </a:rPr>
                <a:t>- Section 2: Customer Acknowledgement Email (professional tone)</a:t>
              </a:r>
            </a:p>
            <a:p>
              <a:pPr algn="l">
                <a:lnSpc>
                  <a:spcPts val="2800"/>
                </a:lnSpc>
              </a:pPr>
              <a:r>
                <a:rPr lang="en-US" sz="2000">
                  <a:solidFill>
                    <a:srgbClr val="000000"/>
                  </a:solidFill>
                  <a:latin typeface="Anca Coder"/>
                  <a:ea typeface="Anca Coder"/>
                  <a:cs typeface="Anca Coder"/>
                  <a:sym typeface="Anca Coder"/>
                </a:rPr>
                <a:t>- Section 3: Manager Brief (bullet points — issue, history, sentiment, suggested resolution)</a:t>
              </a:r>
              <a:r>
                <a:rPr lang="en-US" b="true" sz="2000">
                  <a:solidFill>
                    <a:srgbClr val="000000"/>
                  </a:solidFill>
                  <a:latin typeface="Anca Coder Bold"/>
                  <a:ea typeface="Anca Coder Bold"/>
                  <a:cs typeface="Anca Coder Bold"/>
                  <a:sym typeface="Anca Coder Bold"/>
                </a:rPr>
                <a:t> </a:t>
              </a:r>
            </a:p>
          </p:txBody>
        </p:sp>
      </p:grpSp>
      <p:sp>
        <p:nvSpPr>
          <p:cNvPr name="Freeform 11" id="11"/>
          <p:cNvSpPr/>
          <p:nvPr/>
        </p:nvSpPr>
        <p:spPr>
          <a:xfrm flipH="false" flipV="false" rot="0">
            <a:off x="14281280" y="1876735"/>
            <a:ext cx="2509631" cy="564800"/>
          </a:xfrm>
          <a:custGeom>
            <a:avLst/>
            <a:gdLst/>
            <a:ahLst/>
            <a:cxnLst/>
            <a:rect r="r" b="b" t="t" l="l"/>
            <a:pathLst>
              <a:path h="564800" w="2509631">
                <a:moveTo>
                  <a:pt x="0" y="0"/>
                </a:moveTo>
                <a:lnTo>
                  <a:pt x="2509630" y="0"/>
                </a:lnTo>
                <a:lnTo>
                  <a:pt x="2509630" y="564800"/>
                </a:lnTo>
                <a:lnTo>
                  <a:pt x="0" y="564800"/>
                </a:lnTo>
                <a:lnTo>
                  <a:pt x="0" y="0"/>
                </a:lnTo>
                <a:close/>
              </a:path>
            </a:pathLst>
          </a:custGeom>
          <a:blipFill>
            <a:blip r:embed="rId3"/>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24745" y="2509295"/>
            <a:ext cx="4688160" cy="3735563"/>
            <a:chOff x="0" y="0"/>
            <a:chExt cx="553982" cy="441417"/>
          </a:xfrm>
        </p:grpSpPr>
        <p:sp>
          <p:nvSpPr>
            <p:cNvPr name="Freeform 3" id="3"/>
            <p:cNvSpPr/>
            <p:nvPr/>
          </p:nvSpPr>
          <p:spPr>
            <a:xfrm flipH="false" flipV="false" rot="0">
              <a:off x="0" y="0"/>
              <a:ext cx="553982" cy="441417"/>
            </a:xfrm>
            <a:custGeom>
              <a:avLst/>
              <a:gdLst/>
              <a:ahLst/>
              <a:cxnLst/>
              <a:rect r="r" b="b" t="t" l="l"/>
              <a:pathLst>
                <a:path h="441417" w="553982">
                  <a:moveTo>
                    <a:pt x="37982" y="0"/>
                  </a:moveTo>
                  <a:lnTo>
                    <a:pt x="516000" y="0"/>
                  </a:lnTo>
                  <a:cubicBezTo>
                    <a:pt x="526074" y="0"/>
                    <a:pt x="535734" y="4002"/>
                    <a:pt x="542857" y="11125"/>
                  </a:cubicBezTo>
                  <a:cubicBezTo>
                    <a:pt x="549980" y="18248"/>
                    <a:pt x="553982" y="27908"/>
                    <a:pt x="553982" y="37982"/>
                  </a:cubicBezTo>
                  <a:lnTo>
                    <a:pt x="553982" y="403436"/>
                  </a:lnTo>
                  <a:cubicBezTo>
                    <a:pt x="553982" y="413509"/>
                    <a:pt x="549980" y="423170"/>
                    <a:pt x="542857" y="430293"/>
                  </a:cubicBezTo>
                  <a:cubicBezTo>
                    <a:pt x="535734" y="437416"/>
                    <a:pt x="526074" y="441417"/>
                    <a:pt x="516000" y="441417"/>
                  </a:cubicBezTo>
                  <a:lnTo>
                    <a:pt x="37982" y="441417"/>
                  </a:lnTo>
                  <a:cubicBezTo>
                    <a:pt x="27908" y="441417"/>
                    <a:pt x="18248" y="437416"/>
                    <a:pt x="11125" y="430293"/>
                  </a:cubicBezTo>
                  <a:cubicBezTo>
                    <a:pt x="4002" y="423170"/>
                    <a:pt x="0" y="413509"/>
                    <a:pt x="0" y="403436"/>
                  </a:cubicBezTo>
                  <a:lnTo>
                    <a:pt x="0" y="37982"/>
                  </a:lnTo>
                  <a:cubicBezTo>
                    <a:pt x="0" y="27908"/>
                    <a:pt x="4002" y="18248"/>
                    <a:pt x="11125" y="11125"/>
                  </a:cubicBezTo>
                  <a:cubicBezTo>
                    <a:pt x="18248" y="4002"/>
                    <a:pt x="27908" y="0"/>
                    <a:pt x="37982" y="0"/>
                  </a:cubicBezTo>
                  <a:close/>
                </a:path>
              </a:pathLst>
            </a:custGeom>
            <a:blipFill>
              <a:blip r:embed="rId2"/>
              <a:stretch>
                <a:fillRect l="0" t="-12750" r="0" b="-12750"/>
              </a:stretch>
            </a:blipFill>
          </p:spPr>
        </p:sp>
      </p:grpSp>
      <p:grpSp>
        <p:nvGrpSpPr>
          <p:cNvPr name="Group 4" id="4"/>
          <p:cNvGrpSpPr/>
          <p:nvPr/>
        </p:nvGrpSpPr>
        <p:grpSpPr>
          <a:xfrm rot="0">
            <a:off x="7787171" y="4755986"/>
            <a:ext cx="592046" cy="59204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9B29"/>
            </a:solidFill>
          </p:spPr>
        </p:sp>
        <p:sp>
          <p:nvSpPr>
            <p:cNvPr name="TextBox 6" id="6"/>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7" id="7"/>
          <p:cNvSpPr/>
          <p:nvPr/>
        </p:nvSpPr>
        <p:spPr>
          <a:xfrm flipH="true" flipV="true" rot="0">
            <a:off x="7973488" y="4942303"/>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7787171" y="6467311"/>
            <a:ext cx="592046" cy="59204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9B29"/>
            </a:solidFill>
          </p:spPr>
        </p:sp>
        <p:sp>
          <p:nvSpPr>
            <p:cNvPr name="TextBox 10" id="10"/>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1" id="11"/>
          <p:cNvSpPr/>
          <p:nvPr/>
        </p:nvSpPr>
        <p:spPr>
          <a:xfrm flipH="true" flipV="true" rot="0">
            <a:off x="7973488" y="6653628"/>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5"/>
            <a:stretch>
              <a:fillRect l="0" t="0" r="0" b="0"/>
            </a:stretch>
          </a:blipFill>
        </p:spPr>
      </p:sp>
      <p:sp>
        <p:nvSpPr>
          <p:cNvPr name="Freeform 13" id="13"/>
          <p:cNvSpPr/>
          <p:nvPr/>
        </p:nvSpPr>
        <p:spPr>
          <a:xfrm flipH="false" flipV="false" rot="0">
            <a:off x="2442381" y="6763334"/>
            <a:ext cx="4570524" cy="1287990"/>
          </a:xfrm>
          <a:custGeom>
            <a:avLst/>
            <a:gdLst/>
            <a:ahLst/>
            <a:cxnLst/>
            <a:rect r="r" b="b" t="t" l="l"/>
            <a:pathLst>
              <a:path h="1287990" w="4570524">
                <a:moveTo>
                  <a:pt x="0" y="0"/>
                </a:moveTo>
                <a:lnTo>
                  <a:pt x="4570524" y="0"/>
                </a:lnTo>
                <a:lnTo>
                  <a:pt x="4570524" y="1287990"/>
                </a:lnTo>
                <a:lnTo>
                  <a:pt x="0" y="1287990"/>
                </a:lnTo>
                <a:lnTo>
                  <a:pt x="0" y="0"/>
                </a:lnTo>
                <a:close/>
              </a:path>
            </a:pathLst>
          </a:custGeom>
          <a:blipFill>
            <a:blip r:embed="rId6"/>
            <a:stretch>
              <a:fillRect l="0" t="0" r="0" b="0"/>
            </a:stretch>
          </a:blipFill>
        </p:spPr>
      </p:sp>
      <p:sp>
        <p:nvSpPr>
          <p:cNvPr name="TextBox 14" id="14"/>
          <p:cNvSpPr txBox="true"/>
          <p:nvPr/>
        </p:nvSpPr>
        <p:spPr>
          <a:xfrm rot="0">
            <a:off x="7787171" y="2711868"/>
            <a:ext cx="6943246" cy="1695450"/>
          </a:xfrm>
          <a:prstGeom prst="rect">
            <a:avLst/>
          </a:prstGeom>
        </p:spPr>
        <p:txBody>
          <a:bodyPr anchor="t" rtlCol="false" tIns="0" lIns="0" bIns="0" rIns="0">
            <a:spAutoFit/>
          </a:bodyPr>
          <a:lstStyle/>
          <a:p>
            <a:pPr algn="l">
              <a:lnSpc>
                <a:spcPts val="6480"/>
              </a:lnSpc>
            </a:pPr>
            <a:r>
              <a:rPr lang="en-US" sz="5400" b="true">
                <a:solidFill>
                  <a:srgbClr val="111111"/>
                </a:solidFill>
                <a:latin typeface="Poppins Bold"/>
                <a:ea typeface="Poppins Bold"/>
                <a:cs typeface="Poppins Bold"/>
                <a:sym typeface="Poppins Bold"/>
              </a:rPr>
              <a:t>3.3 Conversation IQ Call Analyser  </a:t>
            </a:r>
          </a:p>
        </p:txBody>
      </p:sp>
      <p:sp>
        <p:nvSpPr>
          <p:cNvPr name="TextBox 15" id="15"/>
          <p:cNvSpPr txBox="true"/>
          <p:nvPr/>
        </p:nvSpPr>
        <p:spPr>
          <a:xfrm rot="0">
            <a:off x="8722116" y="4717886"/>
            <a:ext cx="6441852" cy="139700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V</a:t>
            </a:r>
            <a:r>
              <a:rPr lang="en-US" sz="2000">
                <a:solidFill>
                  <a:srgbClr val="111111"/>
                </a:solidFill>
                <a:latin typeface="Montserrat"/>
                <a:ea typeface="Montserrat"/>
                <a:cs typeface="Montserrat"/>
                <a:sym typeface="Montserrat"/>
              </a:rPr>
              <a:t>ectorMind's Conversation IQ tool transcribes, analyses, and extracts intelligence from voice and text conversations — including call centre interactions, sales calls, and cli</a:t>
            </a:r>
            <a:r>
              <a:rPr lang="en-US" sz="2000">
                <a:solidFill>
                  <a:srgbClr val="111111"/>
                </a:solidFill>
                <a:latin typeface="Montserrat"/>
                <a:ea typeface="Montserrat"/>
                <a:cs typeface="Montserrat"/>
                <a:sym typeface="Montserrat"/>
              </a:rPr>
              <a:t>en</a:t>
            </a:r>
            <a:r>
              <a:rPr lang="en-US" sz="2000">
                <a:solidFill>
                  <a:srgbClr val="111111"/>
                </a:solidFill>
                <a:latin typeface="Montserrat"/>
                <a:ea typeface="Montserrat"/>
                <a:cs typeface="Montserrat"/>
                <a:sym typeface="Montserrat"/>
              </a:rPr>
              <a:t>t m</a:t>
            </a:r>
            <a:r>
              <a:rPr lang="en-US" sz="2000">
                <a:solidFill>
                  <a:srgbClr val="111111"/>
                </a:solidFill>
                <a:latin typeface="Montserrat"/>
                <a:ea typeface="Montserrat"/>
                <a:cs typeface="Montserrat"/>
                <a:sym typeface="Montserrat"/>
              </a:rPr>
              <a:t>ee</a:t>
            </a:r>
            <a:r>
              <a:rPr lang="en-US" sz="2000">
                <a:solidFill>
                  <a:srgbClr val="111111"/>
                </a:solidFill>
                <a:latin typeface="Montserrat"/>
                <a:ea typeface="Montserrat"/>
                <a:cs typeface="Montserrat"/>
                <a:sym typeface="Montserrat"/>
              </a:rPr>
              <a:t>t</a:t>
            </a:r>
            <a:r>
              <a:rPr lang="en-US" sz="2000">
                <a:solidFill>
                  <a:srgbClr val="111111"/>
                </a:solidFill>
                <a:latin typeface="Montserrat"/>
                <a:ea typeface="Montserrat"/>
                <a:cs typeface="Montserrat"/>
                <a:sym typeface="Montserrat"/>
              </a:rPr>
              <a:t>ings</a:t>
            </a:r>
            <a:r>
              <a:rPr lang="en-US" sz="2000">
                <a:solidFill>
                  <a:srgbClr val="111111"/>
                </a:solidFill>
                <a:latin typeface="Montserrat"/>
                <a:ea typeface="Montserrat"/>
                <a:cs typeface="Montserrat"/>
                <a:sym typeface="Montserrat"/>
              </a:rPr>
              <a:t>. </a:t>
            </a:r>
          </a:p>
        </p:txBody>
      </p:sp>
      <p:sp>
        <p:nvSpPr>
          <p:cNvPr name="TextBox 16" id="16"/>
          <p:cNvSpPr txBox="true"/>
          <p:nvPr/>
        </p:nvSpPr>
        <p:spPr>
          <a:xfrm rot="0">
            <a:off x="8722116" y="6429211"/>
            <a:ext cx="6441852"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Identifi</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s sentiment,</a:t>
            </a:r>
            <a:r>
              <a:rPr lang="en-US" sz="2000">
                <a:solidFill>
                  <a:srgbClr val="111111"/>
                </a:solidFill>
                <a:latin typeface="Montserrat"/>
                <a:ea typeface="Montserrat"/>
                <a:cs typeface="Montserrat"/>
                <a:sym typeface="Montserrat"/>
              </a:rPr>
              <a:t> agent performance, compliance adherence, customer intent, and key topics from call data.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Agent Qu</a:t>
            </a:r>
            <a:r>
              <a:rPr lang="en-US" sz="2000">
                <a:solidFill>
                  <a:srgbClr val="111111"/>
                </a:solidFill>
                <a:latin typeface="Montserrat"/>
                <a:ea typeface="Montserrat"/>
                <a:cs typeface="Montserrat"/>
                <a:sym typeface="Montserrat"/>
              </a:rPr>
              <a:t>ality Scoring </a:t>
            </a:r>
          </a:p>
        </p:txBody>
      </p:sp>
      <p:grpSp>
        <p:nvGrpSpPr>
          <p:cNvPr name="Group 6" id="6"/>
          <p:cNvGrpSpPr/>
          <p:nvPr/>
        </p:nvGrpSpPr>
        <p:grpSpPr>
          <a:xfrm rot="0">
            <a:off x="1028700" y="3859838"/>
            <a:ext cx="15908935" cy="6103312"/>
            <a:chOff x="0" y="0"/>
            <a:chExt cx="21211914" cy="8137750"/>
          </a:xfrm>
        </p:grpSpPr>
        <p:grpSp>
          <p:nvGrpSpPr>
            <p:cNvPr name="Group 7" id="7"/>
            <p:cNvGrpSpPr/>
            <p:nvPr/>
          </p:nvGrpSpPr>
          <p:grpSpPr>
            <a:xfrm rot="0">
              <a:off x="0" y="0"/>
              <a:ext cx="21211914" cy="8137750"/>
              <a:chOff x="0" y="0"/>
              <a:chExt cx="4190008" cy="1607457"/>
            </a:xfrm>
          </p:grpSpPr>
          <p:sp>
            <p:nvSpPr>
              <p:cNvPr name="Freeform 8" id="8"/>
              <p:cNvSpPr/>
              <p:nvPr/>
            </p:nvSpPr>
            <p:spPr>
              <a:xfrm flipH="false" flipV="false" rot="0">
                <a:off x="0" y="0"/>
                <a:ext cx="4190008" cy="1607457"/>
              </a:xfrm>
              <a:custGeom>
                <a:avLst/>
                <a:gdLst/>
                <a:ahLst/>
                <a:cxnLst/>
                <a:rect r="r" b="b" t="t" l="l"/>
                <a:pathLst>
                  <a:path h="1607457" w="4190008">
                    <a:moveTo>
                      <a:pt x="11193" y="0"/>
                    </a:moveTo>
                    <a:lnTo>
                      <a:pt x="4178815" y="0"/>
                    </a:lnTo>
                    <a:cubicBezTo>
                      <a:pt x="4181784" y="0"/>
                      <a:pt x="4184631" y="1179"/>
                      <a:pt x="4186730" y="3278"/>
                    </a:cubicBezTo>
                    <a:cubicBezTo>
                      <a:pt x="4188828" y="5377"/>
                      <a:pt x="4190008" y="8224"/>
                      <a:pt x="4190008" y="11193"/>
                    </a:cubicBezTo>
                    <a:lnTo>
                      <a:pt x="4190008" y="1596264"/>
                    </a:lnTo>
                    <a:cubicBezTo>
                      <a:pt x="4190008" y="1602446"/>
                      <a:pt x="4184996" y="1607457"/>
                      <a:pt x="4178815" y="1607457"/>
                    </a:cubicBezTo>
                    <a:lnTo>
                      <a:pt x="11193" y="1607457"/>
                    </a:lnTo>
                    <a:cubicBezTo>
                      <a:pt x="8224" y="1607457"/>
                      <a:pt x="5377" y="1606278"/>
                      <a:pt x="3278" y="1604178"/>
                    </a:cubicBezTo>
                    <a:cubicBezTo>
                      <a:pt x="1179" y="1602079"/>
                      <a:pt x="0" y="1599233"/>
                      <a:pt x="0" y="159626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73128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74982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call centre quality assurance evaluator.</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The following is a transcript of a custom</a:t>
              </a:r>
              <a:r>
                <a:rPr lang="en-US" sz="2000">
                  <a:solidFill>
                    <a:srgbClr val="000000"/>
                  </a:solidFill>
                  <a:latin typeface="Anca Coder"/>
                  <a:ea typeface="Anca Coder"/>
                  <a:cs typeface="Anca Coder"/>
                  <a:sym typeface="Anca Coder"/>
                </a:rPr>
                <a:t>er service call from our telecommunications support centre. Our quality standards require: greeting within 5 seconds, empathy statements, first-call resolution attempt, correct product information, and proper close.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Score the agent's performance out of 10 across each quality dimension. Identify strengths and specific improvement areas.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[TRANSCRIPT] ... [/TRANSCRIPT]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p>
            <a:p>
              <a:pPr algn="l">
                <a:lnSpc>
                  <a:spcPts val="2800"/>
                </a:lnSpc>
              </a:pPr>
              <a:r>
                <a:rPr lang="en-US" sz="2000">
                  <a:solidFill>
                    <a:srgbClr val="000000"/>
                  </a:solidFill>
                  <a:latin typeface="Anca Coder"/>
                  <a:ea typeface="Anca Coder"/>
                  <a:cs typeface="Anca Coder"/>
                  <a:sym typeface="Anca Coder"/>
                </a:rPr>
                <a:t>Scoring Table: Dimension | Score /10 | Evidence from Call</a:t>
              </a:r>
            </a:p>
            <a:p>
              <a:pPr algn="l">
                <a:lnSpc>
                  <a:spcPts val="2800"/>
                </a:lnSpc>
              </a:pPr>
              <a:r>
                <a:rPr lang="en-US" sz="2000">
                  <a:solidFill>
                    <a:srgbClr val="000000"/>
                  </a:solidFill>
                  <a:latin typeface="Anca Coder"/>
                  <a:ea typeface="Anca Coder"/>
                  <a:cs typeface="Anca Coder"/>
                  <a:sym typeface="Anca Coder"/>
                </a:rPr>
                <a:t>Summary: 3 Strengths, 3 Development Areas</a:t>
              </a:r>
            </a:p>
            <a:p>
              <a:pPr algn="l">
                <a:lnSpc>
                  <a:spcPts val="2800"/>
                </a:lnSpc>
              </a:pPr>
              <a:r>
                <a:rPr lang="en-US" sz="2000">
                  <a:solidFill>
                    <a:srgbClr val="000000"/>
                  </a:solidFill>
                  <a:latin typeface="Anca Coder"/>
                  <a:ea typeface="Anca Coder"/>
                  <a:cs typeface="Anca Coder"/>
                  <a:sym typeface="Anca Coder"/>
                </a:rPr>
                <a:t>Overall Score: X/50</a:t>
              </a:r>
            </a:p>
            <a:p>
              <a:pPr algn="l">
                <a:lnSpc>
                  <a:spcPts val="2800"/>
                </a:lnSpc>
              </a:pPr>
              <a:r>
                <a:rPr lang="en-US" sz="2000">
                  <a:solidFill>
                    <a:srgbClr val="000000"/>
                  </a:solidFill>
                  <a:latin typeface="Anca Coder"/>
                  <a:ea typeface="Anca Coder"/>
                  <a:cs typeface="Anca Coder"/>
                  <a:sym typeface="Anca Coder"/>
                </a:rPr>
                <a:t>Coaching Recommendation: 2-3 sentences </a:t>
              </a:r>
            </a:p>
          </p:txBody>
        </p:sp>
      </p:grpSp>
      <p:sp>
        <p:nvSpPr>
          <p:cNvPr name="Freeform 11" id="11"/>
          <p:cNvSpPr/>
          <p:nvPr/>
        </p:nvSpPr>
        <p:spPr>
          <a:xfrm flipH="false" flipV="false" rot="0">
            <a:off x="13696585" y="1808712"/>
            <a:ext cx="3241051" cy="913340"/>
          </a:xfrm>
          <a:custGeom>
            <a:avLst/>
            <a:gdLst/>
            <a:ahLst/>
            <a:cxnLst/>
            <a:rect r="r" b="b" t="t" l="l"/>
            <a:pathLst>
              <a:path h="913340" w="3241051">
                <a:moveTo>
                  <a:pt x="0" y="0"/>
                </a:moveTo>
                <a:lnTo>
                  <a:pt x="3241050" y="0"/>
                </a:lnTo>
                <a:lnTo>
                  <a:pt x="3241050" y="913339"/>
                </a:lnTo>
                <a:lnTo>
                  <a:pt x="0" y="913339"/>
                </a:lnTo>
                <a:lnTo>
                  <a:pt x="0" y="0"/>
                </a:lnTo>
                <a:close/>
              </a:path>
            </a:pathLst>
          </a:custGeom>
          <a:blipFill>
            <a:blip r:embed="rId3"/>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Sent</a:t>
            </a:r>
            <a:r>
              <a:rPr lang="en-US" sz="2000">
                <a:solidFill>
                  <a:srgbClr val="111111"/>
                </a:solidFill>
                <a:latin typeface="Montserrat"/>
                <a:ea typeface="Montserrat"/>
                <a:cs typeface="Montserrat"/>
                <a:sym typeface="Montserrat"/>
              </a:rPr>
              <a:t>iment &amp; Churn Risk Analysis </a:t>
            </a:r>
          </a:p>
        </p:txBody>
      </p:sp>
      <p:grpSp>
        <p:nvGrpSpPr>
          <p:cNvPr name="Group 6" id="6"/>
          <p:cNvGrpSpPr/>
          <p:nvPr/>
        </p:nvGrpSpPr>
        <p:grpSpPr>
          <a:xfrm rot="0">
            <a:off x="1028700" y="3859838"/>
            <a:ext cx="15908935" cy="5046037"/>
            <a:chOff x="0" y="0"/>
            <a:chExt cx="21211914" cy="6728050"/>
          </a:xfrm>
        </p:grpSpPr>
        <p:grpSp>
          <p:nvGrpSpPr>
            <p:cNvPr name="Group 7" id="7"/>
            <p:cNvGrpSpPr/>
            <p:nvPr/>
          </p:nvGrpSpPr>
          <p:grpSpPr>
            <a:xfrm rot="0">
              <a:off x="0" y="0"/>
              <a:ext cx="21211914" cy="6728050"/>
              <a:chOff x="0" y="0"/>
              <a:chExt cx="4190008" cy="1328997"/>
            </a:xfrm>
          </p:grpSpPr>
          <p:sp>
            <p:nvSpPr>
              <p:cNvPr name="Freeform 8" id="8"/>
              <p:cNvSpPr/>
              <p:nvPr/>
            </p:nvSpPr>
            <p:spPr>
              <a:xfrm flipH="false" flipV="false" rot="0">
                <a:off x="0" y="0"/>
                <a:ext cx="4190008" cy="1328997"/>
              </a:xfrm>
              <a:custGeom>
                <a:avLst/>
                <a:gdLst/>
                <a:ahLst/>
                <a:cxnLst/>
                <a:rect r="r" b="b" t="t" l="l"/>
                <a:pathLst>
                  <a:path h="1328997" w="4190008">
                    <a:moveTo>
                      <a:pt x="11193" y="0"/>
                    </a:moveTo>
                    <a:lnTo>
                      <a:pt x="4178815" y="0"/>
                    </a:lnTo>
                    <a:cubicBezTo>
                      <a:pt x="4181784" y="0"/>
                      <a:pt x="4184631" y="1179"/>
                      <a:pt x="4186730" y="3278"/>
                    </a:cubicBezTo>
                    <a:cubicBezTo>
                      <a:pt x="4188828" y="5377"/>
                      <a:pt x="4190008" y="8224"/>
                      <a:pt x="4190008" y="11193"/>
                    </a:cubicBezTo>
                    <a:lnTo>
                      <a:pt x="4190008" y="1317805"/>
                    </a:lnTo>
                    <a:cubicBezTo>
                      <a:pt x="4190008" y="1320773"/>
                      <a:pt x="4188828" y="1323620"/>
                      <a:pt x="4186730" y="1325719"/>
                    </a:cubicBezTo>
                    <a:cubicBezTo>
                      <a:pt x="4184631" y="1327818"/>
                      <a:pt x="4181784" y="1328997"/>
                      <a:pt x="4178815" y="1328997"/>
                    </a:cubicBezTo>
                    <a:lnTo>
                      <a:pt x="11193" y="1328997"/>
                    </a:lnTo>
                    <a:cubicBezTo>
                      <a:pt x="8224" y="1328997"/>
                      <a:pt x="5377" y="1327818"/>
                      <a:pt x="3278" y="1325719"/>
                    </a:cubicBezTo>
                    <a:cubicBezTo>
                      <a:pt x="1179" y="1323620"/>
                      <a:pt x="0" y="1320773"/>
                      <a:pt x="0" y="131780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45282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60885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customer experience analyst.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Analyse the following custom</a:t>
              </a:r>
              <a:r>
                <a:rPr lang="en-US" sz="2000">
                  <a:solidFill>
                    <a:srgbClr val="000000"/>
                  </a:solidFill>
                  <a:latin typeface="Anca Coder"/>
                  <a:ea typeface="Anca Coder"/>
                  <a:cs typeface="Anca Coder"/>
                  <a:sym typeface="Anca Coder"/>
                </a:rPr>
                <a:t>er call to assess satisfaction level and churn risk for our CRM team.</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1. Identify the customer's primary sentiment (Positive/Neutral/Negative/Mixed)2. Detect any churn risk signals or dissatisfaction triggers3. Extract the key issue(s) raised4. Recommend a follow-up action</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[TRANSCRIPT] ... [/TRANSCRIPT]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Structured report with sections for each task above. Flag HIGH/MEDIUM/LOW churn risk clearly at the top. </a:t>
              </a:r>
            </a:p>
          </p:txBody>
        </p:sp>
      </p:grpSp>
      <p:sp>
        <p:nvSpPr>
          <p:cNvPr name="Freeform 11" id="11"/>
          <p:cNvSpPr/>
          <p:nvPr/>
        </p:nvSpPr>
        <p:spPr>
          <a:xfrm flipH="false" flipV="false" rot="0">
            <a:off x="13696585" y="1808712"/>
            <a:ext cx="3241051" cy="913340"/>
          </a:xfrm>
          <a:custGeom>
            <a:avLst/>
            <a:gdLst/>
            <a:ahLst/>
            <a:cxnLst/>
            <a:rect r="r" b="b" t="t" l="l"/>
            <a:pathLst>
              <a:path h="913340" w="3241051">
                <a:moveTo>
                  <a:pt x="0" y="0"/>
                </a:moveTo>
                <a:lnTo>
                  <a:pt x="3241050" y="0"/>
                </a:lnTo>
                <a:lnTo>
                  <a:pt x="3241050" y="913339"/>
                </a:lnTo>
                <a:lnTo>
                  <a:pt x="0" y="913339"/>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Sal</a:t>
            </a:r>
            <a:r>
              <a:rPr lang="en-US" sz="2000">
                <a:solidFill>
                  <a:srgbClr val="111111"/>
                </a:solidFill>
                <a:latin typeface="Montserrat"/>
                <a:ea typeface="Montserrat"/>
                <a:cs typeface="Montserrat"/>
                <a:sym typeface="Montserrat"/>
              </a:rPr>
              <a:t>es Call Intelligence </a:t>
            </a:r>
          </a:p>
        </p:txBody>
      </p:sp>
      <p:grpSp>
        <p:nvGrpSpPr>
          <p:cNvPr name="Group 6" id="6"/>
          <p:cNvGrpSpPr/>
          <p:nvPr/>
        </p:nvGrpSpPr>
        <p:grpSpPr>
          <a:xfrm rot="0">
            <a:off x="1028700" y="3859838"/>
            <a:ext cx="15908935" cy="6103312"/>
            <a:chOff x="0" y="0"/>
            <a:chExt cx="21211914" cy="8137750"/>
          </a:xfrm>
        </p:grpSpPr>
        <p:grpSp>
          <p:nvGrpSpPr>
            <p:cNvPr name="Group 7" id="7"/>
            <p:cNvGrpSpPr/>
            <p:nvPr/>
          </p:nvGrpSpPr>
          <p:grpSpPr>
            <a:xfrm rot="0">
              <a:off x="0" y="0"/>
              <a:ext cx="21211914" cy="8137750"/>
              <a:chOff x="0" y="0"/>
              <a:chExt cx="4190008" cy="1607457"/>
            </a:xfrm>
          </p:grpSpPr>
          <p:sp>
            <p:nvSpPr>
              <p:cNvPr name="Freeform 8" id="8"/>
              <p:cNvSpPr/>
              <p:nvPr/>
            </p:nvSpPr>
            <p:spPr>
              <a:xfrm flipH="false" flipV="false" rot="0">
                <a:off x="0" y="0"/>
                <a:ext cx="4190008" cy="1607457"/>
              </a:xfrm>
              <a:custGeom>
                <a:avLst/>
                <a:gdLst/>
                <a:ahLst/>
                <a:cxnLst/>
                <a:rect r="r" b="b" t="t" l="l"/>
                <a:pathLst>
                  <a:path h="1607457" w="4190008">
                    <a:moveTo>
                      <a:pt x="11193" y="0"/>
                    </a:moveTo>
                    <a:lnTo>
                      <a:pt x="4178815" y="0"/>
                    </a:lnTo>
                    <a:cubicBezTo>
                      <a:pt x="4181784" y="0"/>
                      <a:pt x="4184631" y="1179"/>
                      <a:pt x="4186730" y="3278"/>
                    </a:cubicBezTo>
                    <a:cubicBezTo>
                      <a:pt x="4188828" y="5377"/>
                      <a:pt x="4190008" y="8224"/>
                      <a:pt x="4190008" y="11193"/>
                    </a:cubicBezTo>
                    <a:lnTo>
                      <a:pt x="4190008" y="1596264"/>
                    </a:lnTo>
                    <a:cubicBezTo>
                      <a:pt x="4190008" y="1602446"/>
                      <a:pt x="4184996" y="1607457"/>
                      <a:pt x="4178815" y="1607457"/>
                    </a:cubicBezTo>
                    <a:lnTo>
                      <a:pt x="11193" y="1607457"/>
                    </a:lnTo>
                    <a:cubicBezTo>
                      <a:pt x="8224" y="1607457"/>
                      <a:pt x="5377" y="1606278"/>
                      <a:pt x="3278" y="1604178"/>
                    </a:cubicBezTo>
                    <a:cubicBezTo>
                      <a:pt x="1179" y="1602079"/>
                      <a:pt x="0" y="1599233"/>
                      <a:pt x="0" y="159626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73128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74982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sales performance coach.</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The following transcript is from</a:t>
              </a:r>
              <a:r>
                <a:rPr lang="en-US" sz="2000">
                  <a:solidFill>
                    <a:srgbClr val="000000"/>
                  </a:solidFill>
                  <a:latin typeface="Anca Coder"/>
                  <a:ea typeface="Anca Coder"/>
                  <a:cs typeface="Anca Coder"/>
                  <a:sym typeface="Anca Coder"/>
                </a:rPr>
                <a:t> a B2B sales discovery call for our enterprise software product.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Identify the prospect's key pain points, buying signals, objections raised, and recommended next steps for the sales rep.</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[TRANSCRIPT] ... [/TRANSCRIPT]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a:t>
              </a:r>
            </a:p>
            <a:p>
              <a:pPr algn="l">
                <a:lnSpc>
                  <a:spcPts val="2800"/>
                </a:lnSpc>
              </a:pPr>
              <a:r>
                <a:rPr lang="en-US" sz="2000">
                  <a:solidFill>
                    <a:srgbClr val="000000"/>
                  </a:solidFill>
                  <a:latin typeface="Anca Coder"/>
                  <a:ea typeface="Anca Coder"/>
                  <a:cs typeface="Anca Coder"/>
                  <a:sym typeface="Anca Coder"/>
                </a:rPr>
                <a:t>- Pain Points: Bullet list</a:t>
              </a:r>
            </a:p>
            <a:p>
              <a:pPr algn="l">
                <a:lnSpc>
                  <a:spcPts val="2800"/>
                </a:lnSpc>
              </a:pPr>
              <a:r>
                <a:rPr lang="en-US" sz="2000">
                  <a:solidFill>
                    <a:srgbClr val="000000"/>
                  </a:solidFill>
                  <a:latin typeface="Anca Coder"/>
                  <a:ea typeface="Anca Coder"/>
                  <a:cs typeface="Anca Coder"/>
                  <a:sym typeface="Anca Coder"/>
                </a:rPr>
                <a:t>- Buying Signals: Bullet list </a:t>
              </a:r>
            </a:p>
            <a:p>
              <a:pPr algn="l">
                <a:lnSpc>
                  <a:spcPts val="2800"/>
                </a:lnSpc>
              </a:pPr>
              <a:r>
                <a:rPr lang="en-US" sz="2000">
                  <a:solidFill>
                    <a:srgbClr val="000000"/>
                  </a:solidFill>
                  <a:latin typeface="Anca Coder"/>
                  <a:ea typeface="Anca Coder"/>
                  <a:cs typeface="Anca Coder"/>
                  <a:sym typeface="Anca Coder"/>
                </a:rPr>
                <a:t>- Objections: Table — Objection | How Handled | Suggested Better Response</a:t>
              </a:r>
            </a:p>
            <a:p>
              <a:pPr algn="l">
                <a:lnSpc>
                  <a:spcPts val="2800"/>
                </a:lnSpc>
              </a:pPr>
              <a:r>
                <a:rPr lang="en-US" sz="2000">
                  <a:solidFill>
                    <a:srgbClr val="000000"/>
                  </a:solidFill>
                  <a:latin typeface="Anca Coder"/>
                  <a:ea typeface="Anca Coder"/>
                  <a:cs typeface="Anca Coder"/>
                  <a:sym typeface="Anca Coder"/>
                </a:rPr>
                <a:t>- Deal Stage Assessment: Early/Mid/Late</a:t>
              </a:r>
            </a:p>
            <a:p>
              <a:pPr algn="l">
                <a:lnSpc>
                  <a:spcPts val="2800"/>
                </a:lnSpc>
              </a:pPr>
              <a:r>
                <a:rPr lang="en-US" sz="2000">
                  <a:solidFill>
                    <a:srgbClr val="000000"/>
                  </a:solidFill>
                  <a:latin typeface="Anca Coder"/>
                  <a:ea typeface="Anca Coder"/>
                  <a:cs typeface="Anca Coder"/>
                  <a:sym typeface="Anca Coder"/>
                </a:rPr>
                <a:t>- Recommended Next Steps: Numbered action list </a:t>
              </a:r>
            </a:p>
          </p:txBody>
        </p:sp>
      </p:grpSp>
      <p:sp>
        <p:nvSpPr>
          <p:cNvPr name="Freeform 11" id="11"/>
          <p:cNvSpPr/>
          <p:nvPr/>
        </p:nvSpPr>
        <p:spPr>
          <a:xfrm flipH="false" flipV="false" rot="0">
            <a:off x="13696585" y="1808712"/>
            <a:ext cx="3241051" cy="913340"/>
          </a:xfrm>
          <a:custGeom>
            <a:avLst/>
            <a:gdLst/>
            <a:ahLst/>
            <a:cxnLst/>
            <a:rect r="r" b="b" t="t" l="l"/>
            <a:pathLst>
              <a:path h="913340" w="3241051">
                <a:moveTo>
                  <a:pt x="0" y="0"/>
                </a:moveTo>
                <a:lnTo>
                  <a:pt x="3241050" y="0"/>
                </a:lnTo>
                <a:lnTo>
                  <a:pt x="3241050" y="913339"/>
                </a:lnTo>
                <a:lnTo>
                  <a:pt x="0" y="913339"/>
                </a:lnTo>
                <a:lnTo>
                  <a:pt x="0" y="0"/>
                </a:lnTo>
                <a:close/>
              </a:path>
            </a:pathLst>
          </a:custGeom>
          <a:blipFill>
            <a:blip r:embed="rId3"/>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24745" y="2509295"/>
            <a:ext cx="4688160" cy="3735563"/>
            <a:chOff x="0" y="0"/>
            <a:chExt cx="553982" cy="441417"/>
          </a:xfrm>
        </p:grpSpPr>
        <p:sp>
          <p:nvSpPr>
            <p:cNvPr name="Freeform 3" id="3"/>
            <p:cNvSpPr/>
            <p:nvPr/>
          </p:nvSpPr>
          <p:spPr>
            <a:xfrm flipH="false" flipV="false" rot="0">
              <a:off x="0" y="0"/>
              <a:ext cx="553982" cy="441417"/>
            </a:xfrm>
            <a:custGeom>
              <a:avLst/>
              <a:gdLst/>
              <a:ahLst/>
              <a:cxnLst/>
              <a:rect r="r" b="b" t="t" l="l"/>
              <a:pathLst>
                <a:path h="441417" w="553982">
                  <a:moveTo>
                    <a:pt x="37982" y="0"/>
                  </a:moveTo>
                  <a:lnTo>
                    <a:pt x="516000" y="0"/>
                  </a:lnTo>
                  <a:cubicBezTo>
                    <a:pt x="526074" y="0"/>
                    <a:pt x="535734" y="4002"/>
                    <a:pt x="542857" y="11125"/>
                  </a:cubicBezTo>
                  <a:cubicBezTo>
                    <a:pt x="549980" y="18248"/>
                    <a:pt x="553982" y="27908"/>
                    <a:pt x="553982" y="37982"/>
                  </a:cubicBezTo>
                  <a:lnTo>
                    <a:pt x="553982" y="403436"/>
                  </a:lnTo>
                  <a:cubicBezTo>
                    <a:pt x="553982" y="413509"/>
                    <a:pt x="549980" y="423170"/>
                    <a:pt x="542857" y="430293"/>
                  </a:cubicBezTo>
                  <a:cubicBezTo>
                    <a:pt x="535734" y="437416"/>
                    <a:pt x="526074" y="441417"/>
                    <a:pt x="516000" y="441417"/>
                  </a:cubicBezTo>
                  <a:lnTo>
                    <a:pt x="37982" y="441417"/>
                  </a:lnTo>
                  <a:cubicBezTo>
                    <a:pt x="27908" y="441417"/>
                    <a:pt x="18248" y="437416"/>
                    <a:pt x="11125" y="430293"/>
                  </a:cubicBezTo>
                  <a:cubicBezTo>
                    <a:pt x="4002" y="423170"/>
                    <a:pt x="0" y="413509"/>
                    <a:pt x="0" y="403436"/>
                  </a:cubicBezTo>
                  <a:lnTo>
                    <a:pt x="0" y="37982"/>
                  </a:lnTo>
                  <a:cubicBezTo>
                    <a:pt x="0" y="27908"/>
                    <a:pt x="4002" y="18248"/>
                    <a:pt x="11125" y="11125"/>
                  </a:cubicBezTo>
                  <a:cubicBezTo>
                    <a:pt x="18248" y="4002"/>
                    <a:pt x="27908" y="0"/>
                    <a:pt x="37982" y="0"/>
                  </a:cubicBezTo>
                  <a:close/>
                </a:path>
              </a:pathLst>
            </a:custGeom>
            <a:blipFill>
              <a:blip r:embed="rId2"/>
              <a:stretch>
                <a:fillRect l="0" t="-12750" r="0" b="-12750"/>
              </a:stretch>
            </a:blipFill>
          </p:spPr>
        </p:sp>
      </p:grpSp>
      <p:grpSp>
        <p:nvGrpSpPr>
          <p:cNvPr name="Group 4" id="4"/>
          <p:cNvGrpSpPr/>
          <p:nvPr/>
        </p:nvGrpSpPr>
        <p:grpSpPr>
          <a:xfrm rot="0">
            <a:off x="7787171" y="4755986"/>
            <a:ext cx="592046" cy="59204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2EB"/>
            </a:solidFill>
          </p:spPr>
        </p:sp>
        <p:sp>
          <p:nvSpPr>
            <p:cNvPr name="TextBox 6" id="6"/>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7" id="7"/>
          <p:cNvSpPr/>
          <p:nvPr/>
        </p:nvSpPr>
        <p:spPr>
          <a:xfrm flipH="true" flipV="true" rot="0">
            <a:off x="7973488" y="4942303"/>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7787171" y="6467311"/>
            <a:ext cx="592046" cy="59204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2EB"/>
            </a:solidFill>
          </p:spPr>
        </p:sp>
        <p:sp>
          <p:nvSpPr>
            <p:cNvPr name="TextBox 10" id="10"/>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1" id="11"/>
          <p:cNvSpPr/>
          <p:nvPr/>
        </p:nvSpPr>
        <p:spPr>
          <a:xfrm flipH="true" flipV="true" rot="0">
            <a:off x="7973488" y="6653628"/>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5"/>
            <a:stretch>
              <a:fillRect l="0" t="0" r="0" b="0"/>
            </a:stretch>
          </a:blipFill>
        </p:spPr>
      </p:sp>
      <p:sp>
        <p:nvSpPr>
          <p:cNvPr name="Freeform 13" id="13"/>
          <p:cNvSpPr/>
          <p:nvPr/>
        </p:nvSpPr>
        <p:spPr>
          <a:xfrm flipH="false" flipV="false" rot="0">
            <a:off x="3027619" y="6653628"/>
            <a:ext cx="3282411" cy="1385715"/>
          </a:xfrm>
          <a:custGeom>
            <a:avLst/>
            <a:gdLst/>
            <a:ahLst/>
            <a:cxnLst/>
            <a:rect r="r" b="b" t="t" l="l"/>
            <a:pathLst>
              <a:path h="1385715" w="3282411">
                <a:moveTo>
                  <a:pt x="0" y="0"/>
                </a:moveTo>
                <a:lnTo>
                  <a:pt x="3282412" y="0"/>
                </a:lnTo>
                <a:lnTo>
                  <a:pt x="3282412" y="1385714"/>
                </a:lnTo>
                <a:lnTo>
                  <a:pt x="0" y="1385714"/>
                </a:lnTo>
                <a:lnTo>
                  <a:pt x="0" y="0"/>
                </a:lnTo>
                <a:close/>
              </a:path>
            </a:pathLst>
          </a:custGeom>
          <a:blipFill>
            <a:blip r:embed="rId6"/>
            <a:stretch>
              <a:fillRect l="0" t="0" r="0" b="0"/>
            </a:stretch>
          </a:blipFill>
        </p:spPr>
      </p:sp>
      <p:sp>
        <p:nvSpPr>
          <p:cNvPr name="TextBox 14" id="14"/>
          <p:cNvSpPr txBox="true"/>
          <p:nvPr/>
        </p:nvSpPr>
        <p:spPr>
          <a:xfrm rot="0">
            <a:off x="7787171" y="2711868"/>
            <a:ext cx="5834020" cy="1695450"/>
          </a:xfrm>
          <a:prstGeom prst="rect">
            <a:avLst/>
          </a:prstGeom>
        </p:spPr>
        <p:txBody>
          <a:bodyPr anchor="t" rtlCol="false" tIns="0" lIns="0" bIns="0" rIns="0">
            <a:spAutoFit/>
          </a:bodyPr>
          <a:lstStyle/>
          <a:p>
            <a:pPr algn="l">
              <a:lnSpc>
                <a:spcPts val="6480"/>
              </a:lnSpc>
            </a:pPr>
            <a:r>
              <a:rPr lang="en-US" sz="5400" b="true">
                <a:solidFill>
                  <a:srgbClr val="111111"/>
                </a:solidFill>
                <a:latin typeface="Poppins Bold"/>
                <a:ea typeface="Poppins Bold"/>
                <a:cs typeface="Poppins Bold"/>
                <a:sym typeface="Poppins Bold"/>
              </a:rPr>
              <a:t>3.4  Iris            Data Extraction </a:t>
            </a:r>
          </a:p>
        </p:txBody>
      </p:sp>
      <p:sp>
        <p:nvSpPr>
          <p:cNvPr name="TextBox 15" id="15"/>
          <p:cNvSpPr txBox="true"/>
          <p:nvPr/>
        </p:nvSpPr>
        <p:spPr>
          <a:xfrm rot="0">
            <a:off x="8722116" y="4717886"/>
            <a:ext cx="6441852" cy="139700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V</a:t>
            </a:r>
            <a:r>
              <a:rPr lang="en-US" sz="2000">
                <a:solidFill>
                  <a:srgbClr val="111111"/>
                </a:solidFill>
                <a:latin typeface="Montserrat"/>
                <a:ea typeface="Montserrat"/>
                <a:cs typeface="Montserrat"/>
                <a:sym typeface="Montserrat"/>
              </a:rPr>
              <a:t>ectorMind's Iris AI Powered Data Extraction capability uses AI to identify, extract, and structure information from unstructured documents, such as PDFs, contracts, invoices, forms, and r</a:t>
            </a:r>
            <a:r>
              <a:rPr lang="en-US" sz="2000">
                <a:solidFill>
                  <a:srgbClr val="111111"/>
                </a:solidFill>
                <a:latin typeface="Montserrat"/>
                <a:ea typeface="Montserrat"/>
                <a:cs typeface="Montserrat"/>
                <a:sym typeface="Montserrat"/>
              </a:rPr>
              <a:t>epor</a:t>
            </a:r>
            <a:r>
              <a:rPr lang="en-US" sz="2000">
                <a:solidFill>
                  <a:srgbClr val="111111"/>
                </a:solidFill>
                <a:latin typeface="Montserrat"/>
                <a:ea typeface="Montserrat"/>
                <a:cs typeface="Montserrat"/>
                <a:sym typeface="Montserrat"/>
              </a:rPr>
              <a:t>t</a:t>
            </a:r>
            <a:r>
              <a:rPr lang="en-US" sz="2000">
                <a:solidFill>
                  <a:srgbClr val="111111"/>
                </a:solidFill>
                <a:latin typeface="Montserrat"/>
                <a:ea typeface="Montserrat"/>
                <a:cs typeface="Montserrat"/>
                <a:sym typeface="Montserrat"/>
              </a:rPr>
              <a:t>s</a:t>
            </a:r>
            <a:r>
              <a:rPr lang="en-US" sz="2000">
                <a:solidFill>
                  <a:srgbClr val="111111"/>
                </a:solidFill>
                <a:latin typeface="Montserrat"/>
                <a:ea typeface="Montserrat"/>
                <a:cs typeface="Montserrat"/>
                <a:sym typeface="Montserrat"/>
              </a:rPr>
              <a:t>. </a:t>
            </a:r>
          </a:p>
        </p:txBody>
      </p:sp>
      <p:sp>
        <p:nvSpPr>
          <p:cNvPr name="TextBox 16" id="16"/>
          <p:cNvSpPr txBox="true"/>
          <p:nvPr/>
        </p:nvSpPr>
        <p:spPr>
          <a:xfrm rot="0">
            <a:off x="8722116" y="6429211"/>
            <a:ext cx="6441852"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Conv</a:t>
            </a:r>
            <a:r>
              <a:rPr lang="en-US" sz="2000">
                <a:solidFill>
                  <a:srgbClr val="111111"/>
                </a:solidFill>
                <a:latin typeface="Montserrat"/>
                <a:ea typeface="Montserrat"/>
                <a:cs typeface="Montserrat"/>
                <a:sym typeface="Montserrat"/>
              </a:rPr>
              <a:t>ert</a:t>
            </a:r>
            <a:r>
              <a:rPr lang="en-US" sz="2000">
                <a:solidFill>
                  <a:srgbClr val="111111"/>
                </a:solidFill>
                <a:latin typeface="Montserrat"/>
                <a:ea typeface="Montserrat"/>
                <a:cs typeface="Montserrat"/>
                <a:sym typeface="Montserrat"/>
              </a:rPr>
              <a:t>s unstructured text</a:t>
            </a:r>
            <a:r>
              <a:rPr lang="en-US" sz="2000">
                <a:solidFill>
                  <a:srgbClr val="111111"/>
                </a:solidFill>
                <a:latin typeface="Montserrat"/>
                <a:ea typeface="Montserrat"/>
                <a:cs typeface="Montserrat"/>
                <a:sym typeface="Montserrat"/>
              </a:rPr>
              <a:t> into structured, actionable data ready for downstream systems or analysis.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50365" y="3564953"/>
            <a:ext cx="592046" cy="59204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2EB"/>
            </a:solidFill>
          </p:spPr>
        </p:sp>
        <p:sp>
          <p:nvSpPr>
            <p:cNvPr name="TextBox 4" id="4"/>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5" id="5"/>
          <p:cNvSpPr/>
          <p:nvPr/>
        </p:nvSpPr>
        <p:spPr>
          <a:xfrm flipH="true" flipV="true" rot="0">
            <a:off x="1536682" y="3751270"/>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350365" y="5314852"/>
            <a:ext cx="592046" cy="59204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2EB"/>
            </a:solidFill>
          </p:spPr>
        </p:sp>
        <p:sp>
          <p:nvSpPr>
            <p:cNvPr name="TextBox 8" id="8"/>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9" id="9"/>
          <p:cNvSpPr/>
          <p:nvPr/>
        </p:nvSpPr>
        <p:spPr>
          <a:xfrm flipH="true" flipV="true" rot="0">
            <a:off x="1536682" y="5501169"/>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1350365" y="6297422"/>
            <a:ext cx="592046" cy="59204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2EB"/>
            </a:solidFill>
          </p:spPr>
        </p:sp>
        <p:sp>
          <p:nvSpPr>
            <p:cNvPr name="TextBox 12" id="12"/>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3" id="13"/>
          <p:cNvSpPr/>
          <p:nvPr/>
        </p:nvSpPr>
        <p:spPr>
          <a:xfrm flipH="true" flipV="true" rot="0">
            <a:off x="1536682" y="6483739"/>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247210" y="7981672"/>
            <a:ext cx="15346125" cy="1276628"/>
            <a:chOff x="0" y="0"/>
            <a:chExt cx="4041778" cy="336231"/>
          </a:xfrm>
        </p:grpSpPr>
        <p:sp>
          <p:nvSpPr>
            <p:cNvPr name="Freeform 15" id="15"/>
            <p:cNvSpPr/>
            <p:nvPr/>
          </p:nvSpPr>
          <p:spPr>
            <a:xfrm flipH="false" flipV="false" rot="0">
              <a:off x="0" y="0"/>
              <a:ext cx="4041778" cy="336231"/>
            </a:xfrm>
            <a:custGeom>
              <a:avLst/>
              <a:gdLst/>
              <a:ahLst/>
              <a:cxnLst/>
              <a:rect r="r" b="b" t="t" l="l"/>
              <a:pathLst>
                <a:path h="336231" w="4041778">
                  <a:moveTo>
                    <a:pt x="5045" y="0"/>
                  </a:moveTo>
                  <a:lnTo>
                    <a:pt x="4036733" y="0"/>
                  </a:lnTo>
                  <a:cubicBezTo>
                    <a:pt x="4039519" y="0"/>
                    <a:pt x="4041778" y="2259"/>
                    <a:pt x="4041778" y="5045"/>
                  </a:cubicBezTo>
                  <a:lnTo>
                    <a:pt x="4041778" y="331186"/>
                  </a:lnTo>
                  <a:cubicBezTo>
                    <a:pt x="4041778" y="333973"/>
                    <a:pt x="4039519" y="336231"/>
                    <a:pt x="4036733" y="336231"/>
                  </a:cubicBezTo>
                  <a:lnTo>
                    <a:pt x="5045" y="336231"/>
                  </a:lnTo>
                  <a:cubicBezTo>
                    <a:pt x="2259" y="336231"/>
                    <a:pt x="0" y="333973"/>
                    <a:pt x="0" y="331186"/>
                  </a:cubicBezTo>
                  <a:lnTo>
                    <a:pt x="0" y="5045"/>
                  </a:lnTo>
                  <a:cubicBezTo>
                    <a:pt x="0" y="2259"/>
                    <a:pt x="2259" y="0"/>
                    <a:pt x="5045"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16" id="16"/>
            <p:cNvSpPr txBox="true"/>
            <p:nvPr/>
          </p:nvSpPr>
          <p:spPr>
            <a:xfrm>
              <a:off x="0" y="-123825"/>
              <a:ext cx="4041778" cy="460056"/>
            </a:xfrm>
            <a:prstGeom prst="rect">
              <a:avLst/>
            </a:prstGeom>
          </p:spPr>
          <p:txBody>
            <a:bodyPr anchor="ctr" rtlCol="false" tIns="50800" lIns="50800" bIns="50800" rIns="50800"/>
            <a:lstStyle/>
            <a:p>
              <a:pPr algn="ctr">
                <a:lnSpc>
                  <a:spcPts val="3240"/>
                </a:lnSpc>
              </a:pPr>
            </a:p>
          </p:txBody>
        </p:sp>
      </p:grpSp>
      <p:sp>
        <p:nvSpPr>
          <p:cNvPr name="Freeform 17" id="17"/>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4"/>
            <a:stretch>
              <a:fillRect l="0" t="0" r="0" b="0"/>
            </a:stretch>
          </a:blipFill>
        </p:spPr>
      </p:sp>
      <p:sp>
        <p:nvSpPr>
          <p:cNvPr name="Freeform 18" id="18"/>
          <p:cNvSpPr/>
          <p:nvPr/>
        </p:nvSpPr>
        <p:spPr>
          <a:xfrm flipH="false" flipV="false" rot="0">
            <a:off x="15227287" y="7383539"/>
            <a:ext cx="2472894" cy="2472894"/>
          </a:xfrm>
          <a:custGeom>
            <a:avLst/>
            <a:gdLst/>
            <a:ahLst/>
            <a:cxnLst/>
            <a:rect r="r" b="b" t="t" l="l"/>
            <a:pathLst>
              <a:path h="2472894" w="2472894">
                <a:moveTo>
                  <a:pt x="0" y="0"/>
                </a:moveTo>
                <a:lnTo>
                  <a:pt x="2472894" y="0"/>
                </a:lnTo>
                <a:lnTo>
                  <a:pt x="2472894" y="2472894"/>
                </a:lnTo>
                <a:lnTo>
                  <a:pt x="0" y="2472894"/>
                </a:lnTo>
                <a:lnTo>
                  <a:pt x="0" y="0"/>
                </a:lnTo>
                <a:close/>
              </a:path>
            </a:pathLst>
          </a:custGeom>
          <a:blipFill>
            <a:blip r:embed="rId5"/>
            <a:stretch>
              <a:fillRect l="0" t="0" r="0" b="0"/>
            </a:stretch>
          </a:blipFill>
        </p:spPr>
      </p:sp>
      <p:sp>
        <p:nvSpPr>
          <p:cNvPr name="TextBox 19" id="19"/>
          <p:cNvSpPr txBox="true"/>
          <p:nvPr/>
        </p:nvSpPr>
        <p:spPr>
          <a:xfrm rot="0">
            <a:off x="2500229" y="3526853"/>
            <a:ext cx="13328336" cy="139700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This guide </a:t>
            </a:r>
            <a:r>
              <a:rPr lang="en-US" sz="2000">
                <a:solidFill>
                  <a:srgbClr val="111111"/>
                </a:solidFill>
                <a:latin typeface="Montserrat"/>
                <a:ea typeface="Montserrat"/>
                <a:cs typeface="Montserrat"/>
                <a:sym typeface="Montserrat"/>
              </a:rPr>
              <a:t>is designed to </a:t>
            </a:r>
            <a:r>
              <a:rPr lang="en-US" b="true" sz="2000">
                <a:solidFill>
                  <a:srgbClr val="111111"/>
                </a:solidFill>
                <a:latin typeface="Montserrat Bold"/>
                <a:ea typeface="Montserrat Bold"/>
                <a:cs typeface="Montserrat Bold"/>
                <a:sym typeface="Montserrat Bold"/>
              </a:rPr>
              <a:t>accelerate your VectorMind outputs</a:t>
            </a:r>
            <a:r>
              <a:rPr lang="en-US" sz="2000">
                <a:solidFill>
                  <a:srgbClr val="111111"/>
                </a:solidFill>
                <a:latin typeface="Montserrat"/>
                <a:ea typeface="Montserrat"/>
                <a:cs typeface="Montserrat"/>
                <a:sym typeface="Montserrat"/>
              </a:rPr>
              <a:t>, helping users across all levels move from occasional AI users to confident, high-value prompt engineers. Whether you're working with Domain Assistants, running automated Workflows, analysing calls, or deploying Agentic solutions, the quality of your prompts directly determines the quality of your outcomes. </a:t>
            </a:r>
          </a:p>
        </p:txBody>
      </p:sp>
      <p:sp>
        <p:nvSpPr>
          <p:cNvPr name="TextBox 20" id="20"/>
          <p:cNvSpPr txBox="true"/>
          <p:nvPr/>
        </p:nvSpPr>
        <p:spPr>
          <a:xfrm rot="0">
            <a:off x="2500229" y="5276752"/>
            <a:ext cx="13029543"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VectorMind can help you </a:t>
            </a:r>
            <a:r>
              <a:rPr lang="en-US" b="true" sz="2000">
                <a:solidFill>
                  <a:srgbClr val="111111"/>
                </a:solidFill>
                <a:latin typeface="Montserrat Bold"/>
                <a:ea typeface="Montserrat Bold"/>
                <a:cs typeface="Montserrat Bold"/>
                <a:sym typeface="Montserrat Bold"/>
              </a:rPr>
              <a:t>solve problems, analyse data, and create innovative solutions</a:t>
            </a:r>
            <a:r>
              <a:rPr lang="en-US" sz="2000">
                <a:solidFill>
                  <a:srgbClr val="111111"/>
                </a:solidFill>
                <a:latin typeface="Montserrat"/>
                <a:ea typeface="Montserrat"/>
                <a:cs typeface="Montserrat"/>
                <a:sym typeface="Montserrat"/>
              </a:rPr>
              <a:t>. It works by receiving prompts to start or modify actions. </a:t>
            </a:r>
          </a:p>
          <a:p>
            <a:pPr algn="l">
              <a:lnSpc>
                <a:spcPts val="2800"/>
              </a:lnSpc>
            </a:pPr>
          </a:p>
        </p:txBody>
      </p:sp>
      <p:sp>
        <p:nvSpPr>
          <p:cNvPr name="TextBox 21" id="21"/>
          <p:cNvSpPr txBox="true"/>
          <p:nvPr/>
        </p:nvSpPr>
        <p:spPr>
          <a:xfrm rot="0">
            <a:off x="2500229" y="6259322"/>
            <a:ext cx="13328336" cy="6921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 promp</a:t>
            </a:r>
            <a:r>
              <a:rPr lang="en-US" sz="2000">
                <a:solidFill>
                  <a:srgbClr val="111111"/>
                </a:solidFill>
                <a:latin typeface="Montserrat"/>
                <a:ea typeface="Montserrat"/>
                <a:cs typeface="Montserrat"/>
                <a:sym typeface="Montserrat"/>
              </a:rPr>
              <a:t>t simply is a message or a command that you give to VectorMind to tell it what you want it to do. This document will </a:t>
            </a:r>
            <a:r>
              <a:rPr lang="en-US" b="true" sz="2000">
                <a:solidFill>
                  <a:srgbClr val="111111"/>
                </a:solidFill>
                <a:latin typeface="Montserrat Bold"/>
                <a:ea typeface="Montserrat Bold"/>
                <a:cs typeface="Montserrat Bold"/>
                <a:sym typeface="Montserrat Bold"/>
              </a:rPr>
              <a:t>help you get started using elevated prompts</a:t>
            </a:r>
            <a:r>
              <a:rPr lang="en-US" sz="2000">
                <a:solidFill>
                  <a:srgbClr val="111111"/>
                </a:solidFill>
                <a:latin typeface="Montserrat"/>
                <a:ea typeface="Montserrat"/>
                <a:cs typeface="Montserrat"/>
                <a:sym typeface="Montserrat"/>
              </a:rPr>
              <a:t>. </a:t>
            </a:r>
          </a:p>
        </p:txBody>
      </p:sp>
      <p:sp>
        <p:nvSpPr>
          <p:cNvPr name="TextBox 22" id="22"/>
          <p:cNvSpPr txBox="true"/>
          <p:nvPr/>
        </p:nvSpPr>
        <p:spPr>
          <a:xfrm rot="0">
            <a:off x="4610873" y="642315"/>
            <a:ext cx="11982462" cy="18288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Welcome to the Wondrous World of VectorMind AI </a:t>
            </a:r>
          </a:p>
        </p:txBody>
      </p:sp>
      <p:sp>
        <p:nvSpPr>
          <p:cNvPr name="TextBox 23" id="23"/>
          <p:cNvSpPr txBox="true"/>
          <p:nvPr/>
        </p:nvSpPr>
        <p:spPr>
          <a:xfrm rot="0">
            <a:off x="1756093" y="8254861"/>
            <a:ext cx="13328336" cy="692150"/>
          </a:xfrm>
          <a:prstGeom prst="rect">
            <a:avLst/>
          </a:prstGeom>
        </p:spPr>
        <p:txBody>
          <a:bodyPr anchor="t" rtlCol="false" tIns="0" lIns="0" bIns="0" rIns="0">
            <a:spAutoFit/>
          </a:bodyPr>
          <a:lstStyle/>
          <a:p>
            <a:pPr algn="ctr">
              <a:lnSpc>
                <a:spcPts val="2800"/>
              </a:lnSpc>
            </a:pPr>
            <a:r>
              <a:rPr lang="en-US" b="true" sz="2000">
                <a:solidFill>
                  <a:srgbClr val="FFFFFF"/>
                </a:solidFill>
                <a:latin typeface="Montserrat Bold"/>
                <a:ea typeface="Montserrat Bold"/>
                <a:cs typeface="Montserrat Bold"/>
                <a:sym typeface="Montserrat Bold"/>
              </a:rPr>
              <a:t>Unl</a:t>
            </a:r>
            <a:r>
              <a:rPr lang="en-US" b="true" sz="2000">
                <a:solidFill>
                  <a:srgbClr val="FFFFFF"/>
                </a:solidFill>
                <a:latin typeface="Montserrat Bold"/>
                <a:ea typeface="Montserrat Bold"/>
                <a:cs typeface="Montserrat Bold"/>
                <a:sym typeface="Montserrat Bold"/>
              </a:rPr>
              <a:t>ike public AI models, VectorMind has guardrails in place to mitigate bias, data privacy, criminal intent, drifting, hallucinations, factuality, etc., so that you don’t have to add them in your prompts!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114820"/>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2722382"/>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Contract</a:t>
            </a:r>
            <a:r>
              <a:rPr lang="en-US" sz="2000">
                <a:solidFill>
                  <a:srgbClr val="111111"/>
                </a:solidFill>
                <a:latin typeface="Montserrat"/>
                <a:ea typeface="Montserrat"/>
                <a:cs typeface="Montserrat"/>
                <a:sym typeface="Montserrat"/>
              </a:rPr>
              <a:t> Data Extraction </a:t>
            </a:r>
          </a:p>
        </p:txBody>
      </p:sp>
      <p:grpSp>
        <p:nvGrpSpPr>
          <p:cNvPr name="Group 6" id="6"/>
          <p:cNvGrpSpPr/>
          <p:nvPr/>
        </p:nvGrpSpPr>
        <p:grpSpPr>
          <a:xfrm rot="0">
            <a:off x="1028700" y="3290707"/>
            <a:ext cx="15908935" cy="6808162"/>
            <a:chOff x="0" y="0"/>
            <a:chExt cx="21211914" cy="9077550"/>
          </a:xfrm>
        </p:grpSpPr>
        <p:grpSp>
          <p:nvGrpSpPr>
            <p:cNvPr name="Group 7" id="7"/>
            <p:cNvGrpSpPr/>
            <p:nvPr/>
          </p:nvGrpSpPr>
          <p:grpSpPr>
            <a:xfrm rot="0">
              <a:off x="0" y="0"/>
              <a:ext cx="21211914" cy="9077550"/>
              <a:chOff x="0" y="0"/>
              <a:chExt cx="4190008" cy="1793096"/>
            </a:xfrm>
          </p:grpSpPr>
          <p:sp>
            <p:nvSpPr>
              <p:cNvPr name="Freeform 8" id="8"/>
              <p:cNvSpPr/>
              <p:nvPr/>
            </p:nvSpPr>
            <p:spPr>
              <a:xfrm flipH="false" flipV="false" rot="0">
                <a:off x="0" y="0"/>
                <a:ext cx="4190008" cy="1793096"/>
              </a:xfrm>
              <a:custGeom>
                <a:avLst/>
                <a:gdLst/>
                <a:ahLst/>
                <a:cxnLst/>
                <a:rect r="r" b="b" t="t" l="l"/>
                <a:pathLst>
                  <a:path h="1793096" w="4190008">
                    <a:moveTo>
                      <a:pt x="11193" y="0"/>
                    </a:moveTo>
                    <a:lnTo>
                      <a:pt x="4178815" y="0"/>
                    </a:lnTo>
                    <a:cubicBezTo>
                      <a:pt x="4181784" y="0"/>
                      <a:pt x="4184631" y="1179"/>
                      <a:pt x="4186730" y="3278"/>
                    </a:cubicBezTo>
                    <a:cubicBezTo>
                      <a:pt x="4188828" y="5377"/>
                      <a:pt x="4190008" y="8224"/>
                      <a:pt x="4190008" y="11193"/>
                    </a:cubicBezTo>
                    <a:lnTo>
                      <a:pt x="4190008" y="1781903"/>
                    </a:lnTo>
                    <a:cubicBezTo>
                      <a:pt x="4190008" y="1784872"/>
                      <a:pt x="4188828" y="1787719"/>
                      <a:pt x="4186730" y="1789818"/>
                    </a:cubicBezTo>
                    <a:cubicBezTo>
                      <a:pt x="4184631" y="1791917"/>
                      <a:pt x="4181784" y="1793096"/>
                      <a:pt x="4178815" y="1793096"/>
                    </a:cubicBezTo>
                    <a:lnTo>
                      <a:pt x="11193" y="1793096"/>
                    </a:lnTo>
                    <a:cubicBezTo>
                      <a:pt x="8224" y="1793096"/>
                      <a:pt x="5377" y="1791917"/>
                      <a:pt x="3278" y="1789818"/>
                    </a:cubicBezTo>
                    <a:cubicBezTo>
                      <a:pt x="1179" y="1787719"/>
                      <a:pt x="0" y="1784872"/>
                      <a:pt x="0" y="1781903"/>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916921"/>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84380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contract data extraction specialist.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The following is a supplier service agreement.</a:t>
              </a:r>
              <a:r>
                <a:rPr lang="en-US" sz="2000">
                  <a:solidFill>
                    <a:srgbClr val="000000"/>
                  </a:solidFill>
                  <a:latin typeface="Anca Coder"/>
                  <a:ea typeface="Anca Coder"/>
                  <a:cs typeface="Anca Coder"/>
                  <a:sym typeface="Anca Coder"/>
                </a:rPr>
                <a:t> We need to extract key commercial and legal terms for our contract management system.</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Extract all specified data fields accurately. If a field is not found, mark as "NOT SPECIFIED".</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[CONTRACT TEXT] ... [/CONTRACT TEXT]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Return as a structured table with these fields:| Field | Extracted Value |</a:t>
              </a:r>
            </a:p>
            <a:p>
              <a:pPr algn="l">
                <a:lnSpc>
                  <a:spcPts val="2800"/>
                </a:lnSpc>
              </a:pPr>
              <a:r>
                <a:rPr lang="en-US" sz="2000">
                  <a:solidFill>
                    <a:srgbClr val="000000"/>
                  </a:solidFill>
                  <a:latin typeface="Anca Coder"/>
                  <a:ea typeface="Anca Coder"/>
                  <a:cs typeface="Anca Coder"/>
                  <a:sym typeface="Anca Coder"/>
                </a:rPr>
                <a:t>- Parties (full legal names)</a:t>
              </a:r>
            </a:p>
            <a:p>
              <a:pPr algn="l">
                <a:lnSpc>
                  <a:spcPts val="2800"/>
                </a:lnSpc>
              </a:pPr>
              <a:r>
                <a:rPr lang="en-US" sz="2000">
                  <a:solidFill>
                    <a:srgbClr val="000000"/>
                  </a:solidFill>
                  <a:latin typeface="Anca Coder"/>
                  <a:ea typeface="Anca Coder"/>
                  <a:cs typeface="Anca Coder"/>
                  <a:sym typeface="Anca Coder"/>
                </a:rPr>
                <a:t>- Contract Date- Effective Date</a:t>
              </a:r>
            </a:p>
            <a:p>
              <a:pPr algn="l">
                <a:lnSpc>
                  <a:spcPts val="2800"/>
                </a:lnSpc>
              </a:pPr>
              <a:r>
                <a:rPr lang="en-US" sz="2000">
                  <a:solidFill>
                    <a:srgbClr val="000000"/>
                  </a:solidFill>
                  <a:latin typeface="Anca Coder"/>
                  <a:ea typeface="Anca Coder"/>
                  <a:cs typeface="Anca Coder"/>
                  <a:sym typeface="Anca Coder"/>
                </a:rPr>
                <a:t>- Expiry Date</a:t>
              </a:r>
            </a:p>
            <a:p>
              <a:pPr algn="l">
                <a:lnSpc>
                  <a:spcPts val="2800"/>
                </a:lnSpc>
              </a:pPr>
              <a:r>
                <a:rPr lang="en-US" sz="2000">
                  <a:solidFill>
                    <a:srgbClr val="000000"/>
                  </a:solidFill>
                  <a:latin typeface="Anca Coder"/>
                  <a:ea typeface="Anca Coder"/>
                  <a:cs typeface="Anca Coder"/>
                  <a:sym typeface="Anca Coder"/>
                </a:rPr>
                <a:t>- Auto-renewal clause (Y/N + terms)- Payment terms</a:t>
              </a:r>
            </a:p>
            <a:p>
              <a:pPr algn="l">
                <a:lnSpc>
                  <a:spcPts val="2800"/>
                </a:lnSpc>
              </a:pPr>
              <a:r>
                <a:rPr lang="en-US" sz="2000">
                  <a:solidFill>
                    <a:srgbClr val="000000"/>
                  </a:solidFill>
                  <a:latin typeface="Anca Coder"/>
                  <a:ea typeface="Anca Coder"/>
                  <a:cs typeface="Anca Coder"/>
                  <a:sym typeface="Anca Coder"/>
                </a:rPr>
                <a:t>- Notice period</a:t>
              </a:r>
            </a:p>
            <a:p>
              <a:pPr algn="l">
                <a:lnSpc>
                  <a:spcPts val="2800"/>
                </a:lnSpc>
              </a:pPr>
              <a:r>
                <a:rPr lang="en-US" sz="2000">
                  <a:solidFill>
                    <a:srgbClr val="000000"/>
                  </a:solidFill>
                  <a:latin typeface="Anca Coder"/>
                  <a:ea typeface="Anca Coder"/>
                  <a:cs typeface="Anca Coder"/>
                  <a:sym typeface="Anca Coder"/>
                </a:rPr>
                <a:t>- Penalty clauses- Governing law</a:t>
              </a:r>
            </a:p>
            <a:p>
              <a:pPr algn="l">
                <a:lnSpc>
                  <a:spcPts val="2800"/>
                </a:lnSpc>
              </a:pPr>
              <a:r>
                <a:rPr lang="en-US" sz="2000">
                  <a:solidFill>
                    <a:srgbClr val="000000"/>
                  </a:solidFill>
                  <a:latin typeface="Anca Coder"/>
                  <a:ea typeface="Anca Coder"/>
                  <a:cs typeface="Anca Coder"/>
                  <a:sym typeface="Anca Coder"/>
                </a:rPr>
                <a:t>- Key deliverables (list)</a:t>
              </a:r>
            </a:p>
            <a:p>
              <a:pPr algn="l">
                <a:lnSpc>
                  <a:spcPts val="2800"/>
                </a:lnSpc>
              </a:pPr>
              <a:r>
                <a:rPr lang="en-US" sz="2000">
                  <a:solidFill>
                    <a:srgbClr val="000000"/>
                  </a:solidFill>
                  <a:latin typeface="Anca Coder"/>
                  <a:ea typeface="Anca Coder"/>
                  <a:cs typeface="Anca Coder"/>
                  <a:sym typeface="Anca Coder"/>
                </a:rPr>
                <a:t>- SLA commitments </a:t>
              </a:r>
            </a:p>
          </p:txBody>
        </p:sp>
      </p:grpSp>
      <p:sp>
        <p:nvSpPr>
          <p:cNvPr name="Freeform 11" id="11"/>
          <p:cNvSpPr/>
          <p:nvPr/>
        </p:nvSpPr>
        <p:spPr>
          <a:xfrm flipH="false" flipV="false" rot="0">
            <a:off x="14782227" y="1733285"/>
            <a:ext cx="2016229" cy="851178"/>
          </a:xfrm>
          <a:custGeom>
            <a:avLst/>
            <a:gdLst/>
            <a:ahLst/>
            <a:cxnLst/>
            <a:rect r="r" b="b" t="t" l="l"/>
            <a:pathLst>
              <a:path h="851178" w="2016229">
                <a:moveTo>
                  <a:pt x="0" y="0"/>
                </a:moveTo>
                <a:lnTo>
                  <a:pt x="2016229" y="0"/>
                </a:lnTo>
                <a:lnTo>
                  <a:pt x="2016229" y="851178"/>
                </a:lnTo>
                <a:lnTo>
                  <a:pt x="0" y="851178"/>
                </a:lnTo>
                <a:lnTo>
                  <a:pt x="0" y="0"/>
                </a:lnTo>
                <a:close/>
              </a:path>
            </a:pathLst>
          </a:custGeom>
          <a:blipFill>
            <a:blip r:embed="rId3"/>
            <a:stretch>
              <a:fillRect l="0" t="0"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114820"/>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2722382"/>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Invoice</a:t>
            </a:r>
            <a:r>
              <a:rPr lang="en-US" sz="2000">
                <a:solidFill>
                  <a:srgbClr val="111111"/>
                </a:solidFill>
                <a:latin typeface="Montserrat"/>
                <a:ea typeface="Montserrat"/>
                <a:cs typeface="Montserrat"/>
                <a:sym typeface="Montserrat"/>
              </a:rPr>
              <a:t> Batch Processing </a:t>
            </a:r>
          </a:p>
        </p:txBody>
      </p:sp>
      <p:grpSp>
        <p:nvGrpSpPr>
          <p:cNvPr name="Group 6" id="6"/>
          <p:cNvGrpSpPr/>
          <p:nvPr/>
        </p:nvGrpSpPr>
        <p:grpSpPr>
          <a:xfrm rot="0">
            <a:off x="1028700" y="3290707"/>
            <a:ext cx="15908935" cy="6455737"/>
            <a:chOff x="0" y="0"/>
            <a:chExt cx="21211914" cy="8607650"/>
          </a:xfrm>
        </p:grpSpPr>
        <p:grpSp>
          <p:nvGrpSpPr>
            <p:cNvPr name="Group 7" id="7"/>
            <p:cNvGrpSpPr/>
            <p:nvPr/>
          </p:nvGrpSpPr>
          <p:grpSpPr>
            <a:xfrm rot="0">
              <a:off x="0" y="0"/>
              <a:ext cx="21211914" cy="8607650"/>
              <a:chOff x="0" y="0"/>
              <a:chExt cx="4190008" cy="1700277"/>
            </a:xfrm>
          </p:grpSpPr>
          <p:sp>
            <p:nvSpPr>
              <p:cNvPr name="Freeform 8" id="8"/>
              <p:cNvSpPr/>
              <p:nvPr/>
            </p:nvSpPr>
            <p:spPr>
              <a:xfrm flipH="false" flipV="false" rot="0">
                <a:off x="0" y="0"/>
                <a:ext cx="4190008" cy="1700276"/>
              </a:xfrm>
              <a:custGeom>
                <a:avLst/>
                <a:gdLst/>
                <a:ahLst/>
                <a:cxnLst/>
                <a:rect r="r" b="b" t="t" l="l"/>
                <a:pathLst>
                  <a:path h="1700276" w="4190008">
                    <a:moveTo>
                      <a:pt x="11193" y="0"/>
                    </a:moveTo>
                    <a:lnTo>
                      <a:pt x="4178815" y="0"/>
                    </a:lnTo>
                    <a:cubicBezTo>
                      <a:pt x="4181784" y="0"/>
                      <a:pt x="4184631" y="1179"/>
                      <a:pt x="4186730" y="3278"/>
                    </a:cubicBezTo>
                    <a:cubicBezTo>
                      <a:pt x="4188828" y="5377"/>
                      <a:pt x="4190008" y="8224"/>
                      <a:pt x="4190008" y="11193"/>
                    </a:cubicBezTo>
                    <a:lnTo>
                      <a:pt x="4190008" y="1689084"/>
                    </a:lnTo>
                    <a:cubicBezTo>
                      <a:pt x="4190008" y="1692052"/>
                      <a:pt x="4188828" y="1694899"/>
                      <a:pt x="4186730" y="1696998"/>
                    </a:cubicBezTo>
                    <a:cubicBezTo>
                      <a:pt x="4184631" y="1699097"/>
                      <a:pt x="4181784" y="1700276"/>
                      <a:pt x="4178815" y="1700276"/>
                    </a:cubicBezTo>
                    <a:lnTo>
                      <a:pt x="11193" y="1700276"/>
                    </a:lnTo>
                    <a:cubicBezTo>
                      <a:pt x="8224" y="1700276"/>
                      <a:pt x="5377" y="1699097"/>
                      <a:pt x="3278" y="1696998"/>
                    </a:cubicBezTo>
                    <a:cubicBezTo>
                      <a:pt x="1179" y="1694899"/>
                      <a:pt x="0" y="1692052"/>
                      <a:pt x="0" y="168908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82410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79681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an accounts payable data extraction bot.</a:t>
              </a: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Process the following invoice for data</a:t>
              </a:r>
              <a:r>
                <a:rPr lang="en-US" sz="2000">
                  <a:solidFill>
                    <a:srgbClr val="000000"/>
                  </a:solidFill>
                  <a:latin typeface="Anca Coder"/>
                  <a:ea typeface="Anca Coder"/>
                  <a:cs typeface="Anca Coder"/>
                  <a:sym typeface="Anca Coder"/>
                </a:rPr>
                <a:t> entry into our ERP system. Validate against our standard required fields list.</a:t>
              </a: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Extract all invoice data, validate completeness, and flag any exceptions.</a:t>
              </a: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[INVOICE DATA] ... [/INVOICE DATA]</a:t>
              </a: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JSON structure:</a:t>
              </a:r>
            </a:p>
            <a:p>
              <a:pPr algn="l">
                <a:lnSpc>
                  <a:spcPts val="2800"/>
                </a:lnSpc>
              </a:pPr>
              <a:r>
                <a:rPr lang="en-US" sz="2000">
                  <a:solidFill>
                    <a:srgbClr val="000000"/>
                  </a:solidFill>
                  <a:latin typeface="Anca Coder"/>
                  <a:ea typeface="Anca Coder"/>
                  <a:cs typeface="Anca Coder"/>
                  <a:sym typeface="Anca Coder"/>
                </a:rPr>
                <a:t>{ </a:t>
              </a:r>
            </a:p>
            <a:p>
              <a:pPr algn="l">
                <a:lnSpc>
                  <a:spcPts val="2800"/>
                </a:lnSpc>
              </a:pPr>
              <a:r>
                <a:rPr lang="en-US" sz="2000">
                  <a:solidFill>
                    <a:srgbClr val="000000"/>
                  </a:solidFill>
                  <a:latin typeface="Anca Coder"/>
                  <a:ea typeface="Anca Coder"/>
                  <a:cs typeface="Anca Coder"/>
                  <a:sym typeface="Anca Coder"/>
                </a:rPr>
                <a:t>"supplier_name": "", </a:t>
              </a:r>
            </a:p>
            <a:p>
              <a:pPr algn="l">
                <a:lnSpc>
                  <a:spcPts val="2800"/>
                </a:lnSpc>
              </a:pPr>
              <a:r>
                <a:rPr lang="en-US" sz="2000">
                  <a:solidFill>
                    <a:srgbClr val="000000"/>
                  </a:solidFill>
                  <a:latin typeface="Anca Coder"/>
                  <a:ea typeface="Anca Coder"/>
                  <a:cs typeface="Anca Coder"/>
                  <a:sym typeface="Anca Coder"/>
                </a:rPr>
                <a:t>"invoice_number": "", </a:t>
              </a:r>
            </a:p>
            <a:p>
              <a:pPr algn="l">
                <a:lnSpc>
                  <a:spcPts val="2800"/>
                </a:lnSpc>
              </a:pPr>
              <a:r>
                <a:rPr lang="en-US" sz="2000">
                  <a:solidFill>
                    <a:srgbClr val="000000"/>
                  </a:solidFill>
                  <a:latin typeface="Anca Coder"/>
                  <a:ea typeface="Anca Coder"/>
                  <a:cs typeface="Anca Coder"/>
                  <a:sym typeface="Anca Coder"/>
                </a:rPr>
                <a:t>"invoice_date": "", </a:t>
              </a:r>
            </a:p>
            <a:p>
              <a:pPr algn="l">
                <a:lnSpc>
                  <a:spcPts val="2800"/>
                </a:lnSpc>
              </a:pPr>
              <a:r>
                <a:rPr lang="en-US" sz="2000">
                  <a:solidFill>
                    <a:srgbClr val="000000"/>
                  </a:solidFill>
                  <a:latin typeface="Anca Coder"/>
                  <a:ea typeface="Anca Coder"/>
                  <a:cs typeface="Anca Coder"/>
                  <a:sym typeface="Anca Coder"/>
                </a:rPr>
                <a:t>"due_date": "", </a:t>
              </a:r>
            </a:p>
            <a:p>
              <a:pPr algn="l">
                <a:lnSpc>
                  <a:spcPts val="2800"/>
                </a:lnSpc>
              </a:pPr>
              <a:r>
                <a:rPr lang="en-US" sz="2000">
                  <a:solidFill>
                    <a:srgbClr val="000000"/>
                  </a:solidFill>
                  <a:latin typeface="Anca Coder"/>
                  <a:ea typeface="Anca Coder"/>
                  <a:cs typeface="Anca Coder"/>
                  <a:sym typeface="Anca Coder"/>
                </a:rPr>
                <a:t>"line_items": [], </a:t>
              </a:r>
            </a:p>
            <a:p>
              <a:pPr algn="l">
                <a:lnSpc>
                  <a:spcPts val="2800"/>
                </a:lnSpc>
              </a:pPr>
              <a:r>
                <a:rPr lang="en-US" sz="2000">
                  <a:solidFill>
                    <a:srgbClr val="000000"/>
                  </a:solidFill>
                  <a:latin typeface="Anca Coder"/>
                  <a:ea typeface="Anca Coder"/>
                  <a:cs typeface="Anca Coder"/>
                  <a:sym typeface="Anca Coder"/>
                </a:rPr>
                <a:t>"subtotal": "", </a:t>
              </a:r>
            </a:p>
            <a:p>
              <a:pPr algn="l">
                <a:lnSpc>
                  <a:spcPts val="2800"/>
                </a:lnSpc>
              </a:pPr>
              <a:r>
                <a:rPr lang="en-US" sz="2000">
                  <a:solidFill>
                    <a:srgbClr val="000000"/>
                  </a:solidFill>
                  <a:latin typeface="Anca Coder"/>
                  <a:ea typeface="Anca Coder"/>
                  <a:cs typeface="Anca Coder"/>
                  <a:sym typeface="Anca Coder"/>
                </a:rPr>
                <a:t>"vat": "", </a:t>
              </a:r>
            </a:p>
            <a:p>
              <a:pPr algn="l">
                <a:lnSpc>
                  <a:spcPts val="2800"/>
                </a:lnSpc>
              </a:pPr>
              <a:r>
                <a:rPr lang="en-US" sz="2000">
                  <a:solidFill>
                    <a:srgbClr val="000000"/>
                  </a:solidFill>
                  <a:latin typeface="Anca Coder"/>
                  <a:ea typeface="Anca Coder"/>
                  <a:cs typeface="Anca Coder"/>
                  <a:sym typeface="Anca Coder"/>
                </a:rPr>
                <a:t>"total": "", </a:t>
              </a:r>
            </a:p>
            <a:p>
              <a:pPr algn="l">
                <a:lnSpc>
                  <a:spcPts val="2800"/>
                </a:lnSpc>
              </a:pPr>
              <a:r>
                <a:rPr lang="en-US" sz="2000">
                  <a:solidFill>
                    <a:srgbClr val="000000"/>
                  </a:solidFill>
                  <a:latin typeface="Anca Coder"/>
                  <a:ea typeface="Anca Coder"/>
                  <a:cs typeface="Anca Coder"/>
                  <a:sym typeface="Anca Coder"/>
                </a:rPr>
                <a:t>"exceptions": []</a:t>
              </a:r>
            </a:p>
            <a:p>
              <a:pPr algn="l">
                <a:lnSpc>
                  <a:spcPts val="2800"/>
                </a:lnSpc>
              </a:pPr>
              <a:r>
                <a:rPr lang="en-US" sz="2000">
                  <a:solidFill>
                    <a:srgbClr val="000000"/>
                  </a:solidFill>
                  <a:latin typeface="Anca Coder"/>
                  <a:ea typeface="Anca Coder"/>
                  <a:cs typeface="Anca Coder"/>
                  <a:sym typeface="Anca Coder"/>
                </a:rPr>
                <a:t>} </a:t>
              </a:r>
            </a:p>
          </p:txBody>
        </p:sp>
      </p:grpSp>
      <p:sp>
        <p:nvSpPr>
          <p:cNvPr name="Freeform 11" id="11"/>
          <p:cNvSpPr/>
          <p:nvPr/>
        </p:nvSpPr>
        <p:spPr>
          <a:xfrm flipH="false" flipV="false" rot="0">
            <a:off x="14782227" y="1733285"/>
            <a:ext cx="2016229" cy="851178"/>
          </a:xfrm>
          <a:custGeom>
            <a:avLst/>
            <a:gdLst/>
            <a:ahLst/>
            <a:cxnLst/>
            <a:rect r="r" b="b" t="t" l="l"/>
            <a:pathLst>
              <a:path h="851178" w="2016229">
                <a:moveTo>
                  <a:pt x="0" y="0"/>
                </a:moveTo>
                <a:lnTo>
                  <a:pt x="2016229" y="0"/>
                </a:lnTo>
                <a:lnTo>
                  <a:pt x="2016229" y="851178"/>
                </a:lnTo>
                <a:lnTo>
                  <a:pt x="0" y="851178"/>
                </a:lnTo>
                <a:lnTo>
                  <a:pt x="0" y="0"/>
                </a:lnTo>
                <a:close/>
              </a:path>
            </a:pathLst>
          </a:custGeom>
          <a:blipFill>
            <a:blip r:embed="rId3"/>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114820"/>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2722382"/>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Policy</a:t>
            </a:r>
            <a:r>
              <a:rPr lang="en-US" sz="2000">
                <a:solidFill>
                  <a:srgbClr val="111111"/>
                </a:solidFill>
                <a:latin typeface="Montserrat"/>
                <a:ea typeface="Montserrat"/>
                <a:cs typeface="Montserrat"/>
                <a:sym typeface="Montserrat"/>
              </a:rPr>
              <a:t> Document Extraction </a:t>
            </a:r>
          </a:p>
        </p:txBody>
      </p:sp>
      <p:grpSp>
        <p:nvGrpSpPr>
          <p:cNvPr name="Group 6" id="6"/>
          <p:cNvGrpSpPr/>
          <p:nvPr/>
        </p:nvGrpSpPr>
        <p:grpSpPr>
          <a:xfrm rot="0">
            <a:off x="1028700" y="3290707"/>
            <a:ext cx="15908935" cy="5750887"/>
            <a:chOff x="0" y="0"/>
            <a:chExt cx="21211914" cy="7667850"/>
          </a:xfrm>
        </p:grpSpPr>
        <p:grpSp>
          <p:nvGrpSpPr>
            <p:cNvPr name="Group 7" id="7"/>
            <p:cNvGrpSpPr/>
            <p:nvPr/>
          </p:nvGrpSpPr>
          <p:grpSpPr>
            <a:xfrm rot="0">
              <a:off x="0" y="0"/>
              <a:ext cx="21211914" cy="7667850"/>
              <a:chOff x="0" y="0"/>
              <a:chExt cx="4190008" cy="1514637"/>
            </a:xfrm>
          </p:grpSpPr>
          <p:sp>
            <p:nvSpPr>
              <p:cNvPr name="Freeform 8" id="8"/>
              <p:cNvSpPr/>
              <p:nvPr/>
            </p:nvSpPr>
            <p:spPr>
              <a:xfrm flipH="false" flipV="false" rot="0">
                <a:off x="0" y="0"/>
                <a:ext cx="4190008" cy="1514637"/>
              </a:xfrm>
              <a:custGeom>
                <a:avLst/>
                <a:gdLst/>
                <a:ahLst/>
                <a:cxnLst/>
                <a:rect r="r" b="b" t="t" l="l"/>
                <a:pathLst>
                  <a:path h="1514637" w="4190008">
                    <a:moveTo>
                      <a:pt x="11193" y="0"/>
                    </a:moveTo>
                    <a:lnTo>
                      <a:pt x="4178815" y="0"/>
                    </a:lnTo>
                    <a:cubicBezTo>
                      <a:pt x="4181784" y="0"/>
                      <a:pt x="4184631" y="1179"/>
                      <a:pt x="4186730" y="3278"/>
                    </a:cubicBezTo>
                    <a:cubicBezTo>
                      <a:pt x="4188828" y="5377"/>
                      <a:pt x="4190008" y="8224"/>
                      <a:pt x="4190008" y="11193"/>
                    </a:cubicBezTo>
                    <a:lnTo>
                      <a:pt x="4190008" y="1503444"/>
                    </a:lnTo>
                    <a:cubicBezTo>
                      <a:pt x="4190008" y="1506413"/>
                      <a:pt x="4188828" y="1509260"/>
                      <a:pt x="4186730" y="1511359"/>
                    </a:cubicBezTo>
                    <a:cubicBezTo>
                      <a:pt x="4184631" y="1513458"/>
                      <a:pt x="4181784" y="1514637"/>
                      <a:pt x="4178815" y="1514637"/>
                    </a:cubicBezTo>
                    <a:lnTo>
                      <a:pt x="11193" y="1514637"/>
                    </a:lnTo>
                    <a:cubicBezTo>
                      <a:pt x="5011" y="1514637"/>
                      <a:pt x="0" y="1509626"/>
                      <a:pt x="0" y="150344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63846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70283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knowledge management specialist.</a:t>
              </a: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We are migrat</a:t>
              </a:r>
              <a:r>
                <a:rPr lang="en-US" sz="2000">
                  <a:solidFill>
                    <a:srgbClr val="000000"/>
                  </a:solidFill>
                  <a:latin typeface="Anca Coder"/>
                  <a:ea typeface="Anca Coder"/>
                  <a:cs typeface="Anca Coder"/>
                  <a:sym typeface="Anca Coder"/>
                </a:rPr>
                <a:t>ing our HR policy library into VectorMind Knowledge Nodes and need each policy indexed with key metadata.</a:t>
              </a: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Extract the key metadata and summary from the following policy document.</a:t>
              </a: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[POLICY DOCUMENT] ... [/POLICY DOCUMENT]</a:t>
              </a:r>
            </a:p>
            <a:p>
              <a:pPr algn="l">
                <a:lnSpc>
                  <a:spcPts val="2800"/>
                </a:lnSpc>
              </a:pPr>
              <a:r>
                <a:rPr lang="en-US" b="true" sz="2000">
                  <a:solidFill>
                    <a:srgbClr val="000000"/>
                  </a:solidFill>
                  <a:latin typeface="Anca Coder Bold"/>
                  <a:ea typeface="Anca Coder Bold"/>
                  <a:cs typeface="Anca Coder Bold"/>
                  <a:sym typeface="Anca Coder Bold"/>
                </a:rPr>
                <a:t>FORMAT:</a:t>
              </a:r>
            </a:p>
            <a:p>
              <a:pPr algn="l">
                <a:lnSpc>
                  <a:spcPts val="2800"/>
                </a:lnSpc>
              </a:pPr>
              <a:r>
                <a:rPr lang="en-US" sz="2000">
                  <a:solidFill>
                    <a:srgbClr val="000000"/>
                  </a:solidFill>
                  <a:latin typeface="Anca Coder"/>
                  <a:ea typeface="Anca Coder"/>
                  <a:cs typeface="Anca Coder"/>
                  <a:sym typeface="Anca Coder"/>
                </a:rPr>
                <a:t>- Policy Title:</a:t>
              </a:r>
            </a:p>
            <a:p>
              <a:pPr algn="l">
                <a:lnSpc>
                  <a:spcPts val="2800"/>
                </a:lnSpc>
              </a:pPr>
              <a:r>
                <a:rPr lang="en-US" sz="2000">
                  <a:solidFill>
                    <a:srgbClr val="000000"/>
                  </a:solidFill>
                  <a:latin typeface="Anca Coder"/>
                  <a:ea typeface="Anca Coder"/>
                  <a:cs typeface="Anca Coder"/>
                  <a:sym typeface="Anca Coder"/>
                </a:rPr>
                <a:t>- Policy Number:</a:t>
              </a:r>
            </a:p>
            <a:p>
              <a:pPr algn="l">
                <a:lnSpc>
                  <a:spcPts val="2800"/>
                </a:lnSpc>
              </a:pPr>
              <a:r>
                <a:rPr lang="en-US" sz="2000">
                  <a:solidFill>
                    <a:srgbClr val="000000"/>
                  </a:solidFill>
                  <a:latin typeface="Anca Coder"/>
                  <a:ea typeface="Anca Coder"/>
                  <a:cs typeface="Anca Coder"/>
                  <a:sym typeface="Anca Coder"/>
                </a:rPr>
                <a:t>- Effective Date:</a:t>
              </a:r>
            </a:p>
            <a:p>
              <a:pPr algn="l">
                <a:lnSpc>
                  <a:spcPts val="2800"/>
                </a:lnSpc>
              </a:pPr>
              <a:r>
                <a:rPr lang="en-US" sz="2000">
                  <a:solidFill>
                    <a:srgbClr val="000000"/>
                  </a:solidFill>
                  <a:latin typeface="Anca Coder"/>
                  <a:ea typeface="Anca Coder"/>
                  <a:cs typeface="Anca Coder"/>
                  <a:sym typeface="Anca Coder"/>
                </a:rPr>
                <a:t>- Review Date:</a:t>
              </a:r>
            </a:p>
            <a:p>
              <a:pPr algn="l">
                <a:lnSpc>
                  <a:spcPts val="2800"/>
                </a:lnSpc>
              </a:pPr>
              <a:r>
                <a:rPr lang="en-US" sz="2000">
                  <a:solidFill>
                    <a:srgbClr val="000000"/>
                  </a:solidFill>
                  <a:latin typeface="Anca Coder"/>
                  <a:ea typeface="Anca Coder"/>
                  <a:cs typeface="Anca Coder"/>
                  <a:sym typeface="Anca Coder"/>
                </a:rPr>
                <a:t>- Applicable To (employee categories):</a:t>
              </a:r>
            </a:p>
            <a:p>
              <a:pPr algn="l">
                <a:lnSpc>
                  <a:spcPts val="2800"/>
                </a:lnSpc>
              </a:pPr>
              <a:r>
                <a:rPr lang="en-US" sz="2000">
                  <a:solidFill>
                    <a:srgbClr val="000000"/>
                  </a:solidFill>
                  <a:latin typeface="Anca Coder"/>
                  <a:ea typeface="Anca Coder"/>
                  <a:cs typeface="Anca Coder"/>
                  <a:sym typeface="Anca Coder"/>
                </a:rPr>
                <a:t>- Key Rules (bullet points, max 5):</a:t>
              </a:r>
            </a:p>
            <a:p>
              <a:pPr algn="l">
                <a:lnSpc>
                  <a:spcPts val="2800"/>
                </a:lnSpc>
              </a:pPr>
              <a:r>
                <a:rPr lang="en-US" sz="2000">
                  <a:solidFill>
                    <a:srgbClr val="000000"/>
                  </a:solidFill>
                  <a:latin typeface="Anca Coder"/>
                  <a:ea typeface="Anca Coder"/>
                  <a:cs typeface="Anca Coder"/>
                  <a:sym typeface="Anca Coder"/>
                </a:rPr>
                <a:t>- Consequences of Non-compliance:</a:t>
              </a:r>
            </a:p>
            <a:p>
              <a:pPr algn="l">
                <a:lnSpc>
                  <a:spcPts val="2800"/>
                </a:lnSpc>
              </a:pPr>
              <a:r>
                <a:rPr lang="en-US" sz="2000">
                  <a:solidFill>
                    <a:srgbClr val="000000"/>
                  </a:solidFill>
                  <a:latin typeface="Anca Coder"/>
                  <a:ea typeface="Anca Coder"/>
                  <a:cs typeface="Anca Coder"/>
                  <a:sym typeface="Anca Coder"/>
                </a:rPr>
                <a:t>- Policy Owner:</a:t>
              </a:r>
            </a:p>
            <a:p>
              <a:pPr algn="l">
                <a:lnSpc>
                  <a:spcPts val="2800"/>
                </a:lnSpc>
              </a:pPr>
              <a:r>
                <a:rPr lang="en-US" sz="2000">
                  <a:solidFill>
                    <a:srgbClr val="000000"/>
                  </a:solidFill>
                  <a:latin typeface="Anca Coder"/>
                  <a:ea typeface="Anca Coder"/>
                  <a:cs typeface="Anca Coder"/>
                  <a:sym typeface="Anca Coder"/>
                </a:rPr>
                <a:t>- 50-word Plain Language Summary: </a:t>
              </a:r>
            </a:p>
          </p:txBody>
        </p:sp>
      </p:grpSp>
      <p:sp>
        <p:nvSpPr>
          <p:cNvPr name="Freeform 11" id="11"/>
          <p:cNvSpPr/>
          <p:nvPr/>
        </p:nvSpPr>
        <p:spPr>
          <a:xfrm flipH="false" flipV="false" rot="0">
            <a:off x="14782227" y="1733285"/>
            <a:ext cx="2016229" cy="851178"/>
          </a:xfrm>
          <a:custGeom>
            <a:avLst/>
            <a:gdLst/>
            <a:ahLst/>
            <a:cxnLst/>
            <a:rect r="r" b="b" t="t" l="l"/>
            <a:pathLst>
              <a:path h="851178" w="2016229">
                <a:moveTo>
                  <a:pt x="0" y="0"/>
                </a:moveTo>
                <a:lnTo>
                  <a:pt x="2016229" y="0"/>
                </a:lnTo>
                <a:lnTo>
                  <a:pt x="2016229" y="851178"/>
                </a:lnTo>
                <a:lnTo>
                  <a:pt x="0" y="851178"/>
                </a:lnTo>
                <a:lnTo>
                  <a:pt x="0" y="0"/>
                </a:lnTo>
                <a:close/>
              </a:path>
            </a:pathLst>
          </a:custGeom>
          <a:blipFill>
            <a:blip r:embed="rId3"/>
            <a:stretch>
              <a:fillRect l="0" t="0"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24745" y="2509295"/>
            <a:ext cx="4688160" cy="3735563"/>
            <a:chOff x="0" y="0"/>
            <a:chExt cx="553982" cy="441417"/>
          </a:xfrm>
        </p:grpSpPr>
        <p:sp>
          <p:nvSpPr>
            <p:cNvPr name="Freeform 3" id="3"/>
            <p:cNvSpPr/>
            <p:nvPr/>
          </p:nvSpPr>
          <p:spPr>
            <a:xfrm flipH="false" flipV="false" rot="0">
              <a:off x="0" y="0"/>
              <a:ext cx="553982" cy="441417"/>
            </a:xfrm>
            <a:custGeom>
              <a:avLst/>
              <a:gdLst/>
              <a:ahLst/>
              <a:cxnLst/>
              <a:rect r="r" b="b" t="t" l="l"/>
              <a:pathLst>
                <a:path h="441417" w="553982">
                  <a:moveTo>
                    <a:pt x="37982" y="0"/>
                  </a:moveTo>
                  <a:lnTo>
                    <a:pt x="516000" y="0"/>
                  </a:lnTo>
                  <a:cubicBezTo>
                    <a:pt x="526074" y="0"/>
                    <a:pt x="535734" y="4002"/>
                    <a:pt x="542857" y="11125"/>
                  </a:cubicBezTo>
                  <a:cubicBezTo>
                    <a:pt x="549980" y="18248"/>
                    <a:pt x="553982" y="27908"/>
                    <a:pt x="553982" y="37982"/>
                  </a:cubicBezTo>
                  <a:lnTo>
                    <a:pt x="553982" y="403436"/>
                  </a:lnTo>
                  <a:cubicBezTo>
                    <a:pt x="553982" y="413509"/>
                    <a:pt x="549980" y="423170"/>
                    <a:pt x="542857" y="430293"/>
                  </a:cubicBezTo>
                  <a:cubicBezTo>
                    <a:pt x="535734" y="437416"/>
                    <a:pt x="526074" y="441417"/>
                    <a:pt x="516000" y="441417"/>
                  </a:cubicBezTo>
                  <a:lnTo>
                    <a:pt x="37982" y="441417"/>
                  </a:lnTo>
                  <a:cubicBezTo>
                    <a:pt x="27908" y="441417"/>
                    <a:pt x="18248" y="437416"/>
                    <a:pt x="11125" y="430293"/>
                  </a:cubicBezTo>
                  <a:cubicBezTo>
                    <a:pt x="4002" y="423170"/>
                    <a:pt x="0" y="413509"/>
                    <a:pt x="0" y="403436"/>
                  </a:cubicBezTo>
                  <a:lnTo>
                    <a:pt x="0" y="37982"/>
                  </a:lnTo>
                  <a:cubicBezTo>
                    <a:pt x="0" y="27908"/>
                    <a:pt x="4002" y="18248"/>
                    <a:pt x="11125" y="11125"/>
                  </a:cubicBezTo>
                  <a:cubicBezTo>
                    <a:pt x="18248" y="4002"/>
                    <a:pt x="27908" y="0"/>
                    <a:pt x="37982" y="0"/>
                  </a:cubicBezTo>
                  <a:close/>
                </a:path>
              </a:pathLst>
            </a:custGeom>
            <a:blipFill>
              <a:blip r:embed="rId2"/>
              <a:stretch>
                <a:fillRect l="0" t="-12750" r="0" b="-12750"/>
              </a:stretch>
            </a:blipFill>
          </p:spPr>
        </p:sp>
      </p:grpSp>
      <p:grpSp>
        <p:nvGrpSpPr>
          <p:cNvPr name="Group 4" id="4"/>
          <p:cNvGrpSpPr/>
          <p:nvPr/>
        </p:nvGrpSpPr>
        <p:grpSpPr>
          <a:xfrm rot="0">
            <a:off x="7787171" y="4755986"/>
            <a:ext cx="592046" cy="59204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07C"/>
            </a:solidFill>
          </p:spPr>
        </p:sp>
        <p:sp>
          <p:nvSpPr>
            <p:cNvPr name="TextBox 6" id="6"/>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7" id="7"/>
          <p:cNvSpPr/>
          <p:nvPr/>
        </p:nvSpPr>
        <p:spPr>
          <a:xfrm flipH="true" flipV="true" rot="0">
            <a:off x="7973488" y="4942303"/>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7787171" y="6819736"/>
            <a:ext cx="592046" cy="59204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07C"/>
            </a:solidFill>
          </p:spPr>
        </p:sp>
        <p:sp>
          <p:nvSpPr>
            <p:cNvPr name="TextBox 10" id="10"/>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1" id="11"/>
          <p:cNvSpPr/>
          <p:nvPr/>
        </p:nvSpPr>
        <p:spPr>
          <a:xfrm flipH="true" flipV="true" rot="0">
            <a:off x="7973488" y="7006053"/>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5"/>
            <a:stretch>
              <a:fillRect l="0" t="0" r="0" b="0"/>
            </a:stretch>
          </a:blipFill>
        </p:spPr>
      </p:sp>
      <p:sp>
        <p:nvSpPr>
          <p:cNvPr name="Freeform 13" id="13"/>
          <p:cNvSpPr/>
          <p:nvPr/>
        </p:nvSpPr>
        <p:spPr>
          <a:xfrm flipH="false" flipV="false" rot="0">
            <a:off x="2324745" y="6481646"/>
            <a:ext cx="4688160" cy="2130275"/>
          </a:xfrm>
          <a:custGeom>
            <a:avLst/>
            <a:gdLst/>
            <a:ahLst/>
            <a:cxnLst/>
            <a:rect r="r" b="b" t="t" l="l"/>
            <a:pathLst>
              <a:path h="2130275" w="4688160">
                <a:moveTo>
                  <a:pt x="0" y="0"/>
                </a:moveTo>
                <a:lnTo>
                  <a:pt x="4688160" y="0"/>
                </a:lnTo>
                <a:lnTo>
                  <a:pt x="4688160" y="2130275"/>
                </a:lnTo>
                <a:lnTo>
                  <a:pt x="0" y="2130275"/>
                </a:lnTo>
                <a:lnTo>
                  <a:pt x="0" y="0"/>
                </a:lnTo>
                <a:close/>
              </a:path>
            </a:pathLst>
          </a:custGeom>
          <a:blipFill>
            <a:blip r:embed="rId6"/>
            <a:stretch>
              <a:fillRect l="0" t="0" r="0" b="0"/>
            </a:stretch>
          </a:blipFill>
        </p:spPr>
      </p:sp>
      <p:sp>
        <p:nvSpPr>
          <p:cNvPr name="TextBox 14" id="14"/>
          <p:cNvSpPr txBox="true"/>
          <p:nvPr/>
        </p:nvSpPr>
        <p:spPr>
          <a:xfrm rot="0">
            <a:off x="7649300" y="2708111"/>
            <a:ext cx="10196766" cy="1695450"/>
          </a:xfrm>
          <a:prstGeom prst="rect">
            <a:avLst/>
          </a:prstGeom>
        </p:spPr>
        <p:txBody>
          <a:bodyPr anchor="t" rtlCol="false" tIns="0" lIns="0" bIns="0" rIns="0">
            <a:spAutoFit/>
          </a:bodyPr>
          <a:lstStyle/>
          <a:p>
            <a:pPr algn="l">
              <a:lnSpc>
                <a:spcPts val="6480"/>
              </a:lnSpc>
            </a:pPr>
            <a:r>
              <a:rPr lang="en-US" sz="5400" b="true">
                <a:solidFill>
                  <a:srgbClr val="111111"/>
                </a:solidFill>
                <a:latin typeface="Poppins Bold"/>
                <a:ea typeface="Poppins Bold"/>
                <a:cs typeface="Poppins Bold"/>
                <a:sym typeface="Poppins Bold"/>
              </a:rPr>
              <a:t>3.5  Synaptic Search              Flat Query Assistant Control  </a:t>
            </a:r>
          </a:p>
        </p:txBody>
      </p:sp>
      <p:sp>
        <p:nvSpPr>
          <p:cNvPr name="TextBox 15" id="15"/>
          <p:cNvSpPr txBox="true"/>
          <p:nvPr/>
        </p:nvSpPr>
        <p:spPr>
          <a:xfrm rot="0">
            <a:off x="8722116" y="4717886"/>
            <a:ext cx="6441852" cy="17494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Synap</a:t>
            </a:r>
            <a:r>
              <a:rPr lang="en-US" sz="2000">
                <a:solidFill>
                  <a:srgbClr val="111111"/>
                </a:solidFill>
                <a:latin typeface="Montserrat"/>
                <a:ea typeface="Montserrat"/>
                <a:cs typeface="Montserrat"/>
                <a:sym typeface="Montserrat"/>
              </a:rPr>
              <a:t>tic Query Assistant Control provides a structured, controlled interface for querying business data, databases, or document repositories using natural language — without needing SQL or t</a:t>
            </a:r>
            <a:r>
              <a:rPr lang="en-US" sz="2000">
                <a:solidFill>
                  <a:srgbClr val="111111"/>
                </a:solidFill>
                <a:latin typeface="Montserrat"/>
                <a:ea typeface="Montserrat"/>
                <a:cs typeface="Montserrat"/>
                <a:sym typeface="Montserrat"/>
              </a:rPr>
              <a:t>echnical exper</a:t>
            </a:r>
            <a:r>
              <a:rPr lang="en-US" sz="2000">
                <a:solidFill>
                  <a:srgbClr val="111111"/>
                </a:solidFill>
                <a:latin typeface="Montserrat"/>
                <a:ea typeface="Montserrat"/>
                <a:cs typeface="Montserrat"/>
                <a:sym typeface="Montserrat"/>
              </a:rPr>
              <a:t>ti</a:t>
            </a:r>
            <a:r>
              <a:rPr lang="en-US" sz="2000">
                <a:solidFill>
                  <a:srgbClr val="111111"/>
                </a:solidFill>
                <a:latin typeface="Montserrat"/>
                <a:ea typeface="Montserrat"/>
                <a:cs typeface="Montserrat"/>
                <a:sym typeface="Montserrat"/>
              </a:rPr>
              <a:t>se</a:t>
            </a:r>
            <a:r>
              <a:rPr lang="en-US" sz="2000">
                <a:solidFill>
                  <a:srgbClr val="111111"/>
                </a:solidFill>
                <a:latin typeface="Montserrat"/>
                <a:ea typeface="Montserrat"/>
                <a:cs typeface="Montserrat"/>
                <a:sym typeface="Montserrat"/>
              </a:rPr>
              <a:t>. </a:t>
            </a:r>
          </a:p>
        </p:txBody>
      </p:sp>
      <p:sp>
        <p:nvSpPr>
          <p:cNvPr name="TextBox 16" id="16"/>
          <p:cNvSpPr txBox="true"/>
          <p:nvPr/>
        </p:nvSpPr>
        <p:spPr>
          <a:xfrm rot="0">
            <a:off x="8722116" y="6781636"/>
            <a:ext cx="6441852"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Democratises data access, allowing non-technical us</a:t>
            </a:r>
            <a:r>
              <a:rPr lang="en-US" sz="2000">
                <a:solidFill>
                  <a:srgbClr val="111111"/>
                </a:solidFill>
                <a:latin typeface="Montserrat"/>
                <a:ea typeface="Montserrat"/>
                <a:cs typeface="Montserrat"/>
                <a:sym typeface="Montserrat"/>
              </a:rPr>
              <a:t>ers to</a:t>
            </a:r>
            <a:r>
              <a:rPr lang="en-US" sz="2000">
                <a:solidFill>
                  <a:srgbClr val="111111"/>
                </a:solidFill>
                <a:latin typeface="Montserrat"/>
                <a:ea typeface="Montserrat"/>
                <a:cs typeface="Montserrat"/>
                <a:sym typeface="Montserrat"/>
              </a:rPr>
              <a:t> query structured and</a:t>
            </a:r>
            <a:r>
              <a:rPr lang="en-US" sz="2000">
                <a:solidFill>
                  <a:srgbClr val="111111"/>
                </a:solidFill>
                <a:latin typeface="Montserrat"/>
                <a:ea typeface="Montserrat"/>
                <a:cs typeface="Montserrat"/>
                <a:sym typeface="Montserrat"/>
              </a:rPr>
              <a:t> unstructured data sources through natural language prompts.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Sal</a:t>
            </a:r>
            <a:r>
              <a:rPr lang="en-US" sz="2000">
                <a:solidFill>
                  <a:srgbClr val="111111"/>
                </a:solidFill>
                <a:latin typeface="Montserrat"/>
                <a:ea typeface="Montserrat"/>
                <a:cs typeface="Montserrat"/>
                <a:sym typeface="Montserrat"/>
              </a:rPr>
              <a:t>es Data Query </a:t>
            </a:r>
          </a:p>
        </p:txBody>
      </p:sp>
      <p:grpSp>
        <p:nvGrpSpPr>
          <p:cNvPr name="Group 6" id="6"/>
          <p:cNvGrpSpPr/>
          <p:nvPr/>
        </p:nvGrpSpPr>
        <p:grpSpPr>
          <a:xfrm rot="0">
            <a:off x="1028700" y="3859838"/>
            <a:ext cx="15908935" cy="4693612"/>
            <a:chOff x="0" y="0"/>
            <a:chExt cx="21211914" cy="6258150"/>
          </a:xfrm>
        </p:grpSpPr>
        <p:grpSp>
          <p:nvGrpSpPr>
            <p:cNvPr name="Group 7" id="7"/>
            <p:cNvGrpSpPr/>
            <p:nvPr/>
          </p:nvGrpSpPr>
          <p:grpSpPr>
            <a:xfrm rot="0">
              <a:off x="0" y="0"/>
              <a:ext cx="21211914" cy="6258150"/>
              <a:chOff x="0" y="0"/>
              <a:chExt cx="4190008" cy="1236178"/>
            </a:xfrm>
          </p:grpSpPr>
          <p:sp>
            <p:nvSpPr>
              <p:cNvPr name="Freeform 8" id="8"/>
              <p:cNvSpPr/>
              <p:nvPr/>
            </p:nvSpPr>
            <p:spPr>
              <a:xfrm flipH="false" flipV="false" rot="0">
                <a:off x="0" y="0"/>
                <a:ext cx="4190008" cy="1236178"/>
              </a:xfrm>
              <a:custGeom>
                <a:avLst/>
                <a:gdLst/>
                <a:ahLst/>
                <a:cxnLst/>
                <a:rect r="r" b="b" t="t" l="l"/>
                <a:pathLst>
                  <a:path h="1236178" w="4190008">
                    <a:moveTo>
                      <a:pt x="11193" y="0"/>
                    </a:moveTo>
                    <a:lnTo>
                      <a:pt x="4178815" y="0"/>
                    </a:lnTo>
                    <a:cubicBezTo>
                      <a:pt x="4181784" y="0"/>
                      <a:pt x="4184631" y="1179"/>
                      <a:pt x="4186730" y="3278"/>
                    </a:cubicBezTo>
                    <a:cubicBezTo>
                      <a:pt x="4188828" y="5377"/>
                      <a:pt x="4190008" y="8224"/>
                      <a:pt x="4190008" y="11193"/>
                    </a:cubicBezTo>
                    <a:lnTo>
                      <a:pt x="4190008" y="1224985"/>
                    </a:lnTo>
                    <a:cubicBezTo>
                      <a:pt x="4190008" y="1227954"/>
                      <a:pt x="4188828" y="1230800"/>
                      <a:pt x="4186730" y="1232899"/>
                    </a:cubicBezTo>
                    <a:cubicBezTo>
                      <a:pt x="4184631" y="1234999"/>
                      <a:pt x="4181784" y="1236178"/>
                      <a:pt x="4178815" y="1236178"/>
                    </a:cubicBezTo>
                    <a:lnTo>
                      <a:pt x="11193" y="1236178"/>
                    </a:lnTo>
                    <a:cubicBezTo>
                      <a:pt x="8224" y="1236178"/>
                      <a:pt x="5377" y="1234999"/>
                      <a:pt x="3278" y="1232899"/>
                    </a:cubicBezTo>
                    <a:cubicBezTo>
                      <a:pt x="1179" y="1230800"/>
                      <a:pt x="0" y="1227954"/>
                      <a:pt x="0" y="122498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360003"/>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56186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business intelligence assistant.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I am querying our</a:t>
              </a:r>
              <a:r>
                <a:rPr lang="en-US" sz="2000">
                  <a:solidFill>
                    <a:srgbClr val="000000"/>
                  </a:solidFill>
                  <a:latin typeface="Anca Coder"/>
                  <a:ea typeface="Anca Coder"/>
                  <a:cs typeface="Anca Coder"/>
                  <a:sym typeface="Anca Coder"/>
                </a:rPr>
                <a:t> sales database for the period January to June 2025. Currency is ZAR. Region codes: JHB, CPT, DBN, PE.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Retrieve and summarise sales performance by region, identify the top 5 sales representatives by revenue, and flag any regions below target.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p>
            <a:p>
              <a:pPr algn="l">
                <a:lnSpc>
                  <a:spcPts val="2800"/>
                </a:lnSpc>
              </a:pPr>
              <a:r>
                <a:rPr lang="en-US" sz="2000">
                  <a:solidFill>
                    <a:srgbClr val="000000"/>
                  </a:solidFill>
                  <a:latin typeface="Anca Coder"/>
                  <a:ea typeface="Anca Coder"/>
                  <a:cs typeface="Anca Coder"/>
                  <a:sym typeface="Anca Coder"/>
                </a:rPr>
                <a:t>- Regional Performance Table: Region | Revenue | Target | Variance | Status</a:t>
              </a:r>
            </a:p>
            <a:p>
              <a:pPr algn="l">
                <a:lnSpc>
                  <a:spcPts val="2800"/>
                </a:lnSpc>
              </a:pPr>
              <a:r>
                <a:rPr lang="en-US" sz="2000">
                  <a:solidFill>
                    <a:srgbClr val="000000"/>
                  </a:solidFill>
                  <a:latin typeface="Anca Coder"/>
                  <a:ea typeface="Anca Coder"/>
                  <a:cs typeface="Anca Coder"/>
                  <a:sym typeface="Anca Coder"/>
                </a:rPr>
                <a:t>- Top 5 Reps: Name | Region | Revenue | % of Target</a:t>
              </a:r>
            </a:p>
            <a:p>
              <a:pPr algn="l">
                <a:lnSpc>
                  <a:spcPts val="2800"/>
                </a:lnSpc>
              </a:pPr>
              <a:r>
                <a:rPr lang="en-US" sz="2000">
                  <a:solidFill>
                    <a:srgbClr val="000000"/>
                  </a:solidFill>
                  <a:latin typeface="Anca Coder"/>
                  <a:ea typeface="Anca Coder"/>
                  <a:cs typeface="Anca Coder"/>
                  <a:sym typeface="Anca Coder"/>
                </a:rPr>
                <a:t>- Below -Target Alert: List with gap amount </a:t>
              </a:r>
            </a:p>
          </p:txBody>
        </p:sp>
      </p:grpSp>
      <p:sp>
        <p:nvSpPr>
          <p:cNvPr name="Freeform 11" id="11"/>
          <p:cNvSpPr/>
          <p:nvPr/>
        </p:nvSpPr>
        <p:spPr>
          <a:xfrm flipH="false" flipV="false" rot="0">
            <a:off x="14388538" y="1718640"/>
            <a:ext cx="2369068" cy="1076492"/>
          </a:xfrm>
          <a:custGeom>
            <a:avLst/>
            <a:gdLst/>
            <a:ahLst/>
            <a:cxnLst/>
            <a:rect r="r" b="b" t="t" l="l"/>
            <a:pathLst>
              <a:path h="1076492" w="2369068">
                <a:moveTo>
                  <a:pt x="0" y="0"/>
                </a:moveTo>
                <a:lnTo>
                  <a:pt x="2369068" y="0"/>
                </a:lnTo>
                <a:lnTo>
                  <a:pt x="2369068" y="1076492"/>
                </a:lnTo>
                <a:lnTo>
                  <a:pt x="0" y="1076492"/>
                </a:lnTo>
                <a:lnTo>
                  <a:pt x="0" y="0"/>
                </a:lnTo>
                <a:close/>
              </a:path>
            </a:pathLst>
          </a:custGeom>
          <a:blipFill>
            <a:blip r:embed="rId3"/>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Inv</a:t>
            </a:r>
            <a:r>
              <a:rPr lang="en-US" sz="2000">
                <a:solidFill>
                  <a:srgbClr val="111111"/>
                </a:solidFill>
                <a:latin typeface="Montserrat"/>
                <a:ea typeface="Montserrat"/>
                <a:cs typeface="Montserrat"/>
                <a:sym typeface="Montserrat"/>
              </a:rPr>
              <a:t>entory Query </a:t>
            </a:r>
          </a:p>
        </p:txBody>
      </p:sp>
      <p:grpSp>
        <p:nvGrpSpPr>
          <p:cNvPr name="Group 6" id="6"/>
          <p:cNvGrpSpPr/>
          <p:nvPr/>
        </p:nvGrpSpPr>
        <p:grpSpPr>
          <a:xfrm rot="0">
            <a:off x="1028700" y="3859838"/>
            <a:ext cx="15908935" cy="3988762"/>
            <a:chOff x="0" y="0"/>
            <a:chExt cx="21211914" cy="5318350"/>
          </a:xfrm>
        </p:grpSpPr>
        <p:grpSp>
          <p:nvGrpSpPr>
            <p:cNvPr name="Group 7" id="7"/>
            <p:cNvGrpSpPr/>
            <p:nvPr/>
          </p:nvGrpSpPr>
          <p:grpSpPr>
            <a:xfrm rot="0">
              <a:off x="0" y="0"/>
              <a:ext cx="21211914" cy="5318350"/>
              <a:chOff x="0" y="0"/>
              <a:chExt cx="4190008" cy="1050538"/>
            </a:xfrm>
          </p:grpSpPr>
          <p:sp>
            <p:nvSpPr>
              <p:cNvPr name="Freeform 8" id="8"/>
              <p:cNvSpPr/>
              <p:nvPr/>
            </p:nvSpPr>
            <p:spPr>
              <a:xfrm flipH="false" flipV="false" rot="0">
                <a:off x="0" y="0"/>
                <a:ext cx="4190008" cy="1050538"/>
              </a:xfrm>
              <a:custGeom>
                <a:avLst/>
                <a:gdLst/>
                <a:ahLst/>
                <a:cxnLst/>
                <a:rect r="r" b="b" t="t" l="l"/>
                <a:pathLst>
                  <a:path h="1050538" w="4190008">
                    <a:moveTo>
                      <a:pt x="11193" y="0"/>
                    </a:moveTo>
                    <a:lnTo>
                      <a:pt x="4178815" y="0"/>
                    </a:lnTo>
                    <a:cubicBezTo>
                      <a:pt x="4181784" y="0"/>
                      <a:pt x="4184631" y="1179"/>
                      <a:pt x="4186730" y="3278"/>
                    </a:cubicBezTo>
                    <a:cubicBezTo>
                      <a:pt x="4188828" y="5377"/>
                      <a:pt x="4190008" y="8224"/>
                      <a:pt x="4190008" y="11193"/>
                    </a:cubicBezTo>
                    <a:lnTo>
                      <a:pt x="4190008" y="1039345"/>
                    </a:lnTo>
                    <a:cubicBezTo>
                      <a:pt x="4190008" y="1042314"/>
                      <a:pt x="4188828" y="1045161"/>
                      <a:pt x="4186730" y="1047260"/>
                    </a:cubicBezTo>
                    <a:cubicBezTo>
                      <a:pt x="4184631" y="1049359"/>
                      <a:pt x="4181784" y="1050538"/>
                      <a:pt x="4178815" y="1050538"/>
                    </a:cubicBezTo>
                    <a:lnTo>
                      <a:pt x="11193" y="1050538"/>
                    </a:lnTo>
                    <a:cubicBezTo>
                      <a:pt x="8224" y="1050538"/>
                      <a:pt x="5377" y="1049359"/>
                      <a:pt x="3278" y="1047260"/>
                    </a:cubicBezTo>
                    <a:cubicBezTo>
                      <a:pt x="1179" y="1045161"/>
                      <a:pt x="0" y="1042314"/>
                      <a:pt x="0" y="103934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174363"/>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46788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an inventory management assistant.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Query the product</a:t>
              </a:r>
              <a:r>
                <a:rPr lang="en-US" sz="2000">
                  <a:solidFill>
                    <a:srgbClr val="000000"/>
                  </a:solidFill>
                  <a:latin typeface="Anca Coder"/>
                  <a:ea typeface="Anca Coder"/>
                  <a:cs typeface="Anca Coder"/>
                  <a:sym typeface="Anca Coder"/>
                </a:rPr>
                <a:t> inventory database. Reorder threshold is 50 units. Lead time for all suppliers is 14 days.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Identify all products currently below reorder threshold, calculate days of stock remaining (based on average daily sales), and generate a prioritised reorder list.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Table — Product | SKU | Current Stock | Reorder Point | Days Remaining | Priority (High/Med/Low) | Suggested Order Qty </a:t>
              </a:r>
            </a:p>
          </p:txBody>
        </p:sp>
      </p:grpSp>
      <p:sp>
        <p:nvSpPr>
          <p:cNvPr name="Freeform 11" id="11"/>
          <p:cNvSpPr/>
          <p:nvPr/>
        </p:nvSpPr>
        <p:spPr>
          <a:xfrm flipH="false" flipV="false" rot="0">
            <a:off x="14388538" y="1718640"/>
            <a:ext cx="2369068" cy="1076492"/>
          </a:xfrm>
          <a:custGeom>
            <a:avLst/>
            <a:gdLst/>
            <a:ahLst/>
            <a:cxnLst/>
            <a:rect r="r" b="b" t="t" l="l"/>
            <a:pathLst>
              <a:path h="1076492" w="2369068">
                <a:moveTo>
                  <a:pt x="0" y="0"/>
                </a:moveTo>
                <a:lnTo>
                  <a:pt x="2369068" y="0"/>
                </a:lnTo>
                <a:lnTo>
                  <a:pt x="2369068" y="1076492"/>
                </a:lnTo>
                <a:lnTo>
                  <a:pt x="0" y="1076492"/>
                </a:lnTo>
                <a:lnTo>
                  <a:pt x="0" y="0"/>
                </a:lnTo>
                <a:close/>
              </a:path>
            </a:pathLst>
          </a:custGeom>
          <a:blipFill>
            <a:blip r:embed="rId3"/>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HR H</a:t>
            </a:r>
            <a:r>
              <a:rPr lang="en-US" sz="2000">
                <a:solidFill>
                  <a:srgbClr val="111111"/>
                </a:solidFill>
                <a:latin typeface="Montserrat"/>
                <a:ea typeface="Montserrat"/>
                <a:cs typeface="Montserrat"/>
                <a:sym typeface="Montserrat"/>
              </a:rPr>
              <a:t>eadcount Query </a:t>
            </a:r>
          </a:p>
        </p:txBody>
      </p:sp>
      <p:grpSp>
        <p:nvGrpSpPr>
          <p:cNvPr name="Group 6" id="6"/>
          <p:cNvGrpSpPr/>
          <p:nvPr/>
        </p:nvGrpSpPr>
        <p:grpSpPr>
          <a:xfrm rot="0">
            <a:off x="1028700" y="3859838"/>
            <a:ext cx="15908935" cy="4693612"/>
            <a:chOff x="0" y="0"/>
            <a:chExt cx="21211914" cy="6258150"/>
          </a:xfrm>
        </p:grpSpPr>
        <p:grpSp>
          <p:nvGrpSpPr>
            <p:cNvPr name="Group 7" id="7"/>
            <p:cNvGrpSpPr/>
            <p:nvPr/>
          </p:nvGrpSpPr>
          <p:grpSpPr>
            <a:xfrm rot="0">
              <a:off x="0" y="0"/>
              <a:ext cx="21211914" cy="6258150"/>
              <a:chOff x="0" y="0"/>
              <a:chExt cx="4190008" cy="1236178"/>
            </a:xfrm>
          </p:grpSpPr>
          <p:sp>
            <p:nvSpPr>
              <p:cNvPr name="Freeform 8" id="8"/>
              <p:cNvSpPr/>
              <p:nvPr/>
            </p:nvSpPr>
            <p:spPr>
              <a:xfrm flipH="false" flipV="false" rot="0">
                <a:off x="0" y="0"/>
                <a:ext cx="4190008" cy="1236178"/>
              </a:xfrm>
              <a:custGeom>
                <a:avLst/>
                <a:gdLst/>
                <a:ahLst/>
                <a:cxnLst/>
                <a:rect r="r" b="b" t="t" l="l"/>
                <a:pathLst>
                  <a:path h="1236178" w="4190008">
                    <a:moveTo>
                      <a:pt x="11193" y="0"/>
                    </a:moveTo>
                    <a:lnTo>
                      <a:pt x="4178815" y="0"/>
                    </a:lnTo>
                    <a:cubicBezTo>
                      <a:pt x="4181784" y="0"/>
                      <a:pt x="4184631" y="1179"/>
                      <a:pt x="4186730" y="3278"/>
                    </a:cubicBezTo>
                    <a:cubicBezTo>
                      <a:pt x="4188828" y="5377"/>
                      <a:pt x="4190008" y="8224"/>
                      <a:pt x="4190008" y="11193"/>
                    </a:cubicBezTo>
                    <a:lnTo>
                      <a:pt x="4190008" y="1224985"/>
                    </a:lnTo>
                    <a:cubicBezTo>
                      <a:pt x="4190008" y="1227954"/>
                      <a:pt x="4188828" y="1230800"/>
                      <a:pt x="4186730" y="1232899"/>
                    </a:cubicBezTo>
                    <a:cubicBezTo>
                      <a:pt x="4184631" y="1234999"/>
                      <a:pt x="4181784" y="1236178"/>
                      <a:pt x="4178815" y="1236178"/>
                    </a:cubicBezTo>
                    <a:lnTo>
                      <a:pt x="11193" y="1236178"/>
                    </a:lnTo>
                    <a:cubicBezTo>
                      <a:pt x="8224" y="1236178"/>
                      <a:pt x="5377" y="1234999"/>
                      <a:pt x="3278" y="1232899"/>
                    </a:cubicBezTo>
                    <a:cubicBezTo>
                      <a:pt x="1179" y="1230800"/>
                      <a:pt x="0" y="1227954"/>
                      <a:pt x="0" y="122498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360003"/>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56186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an HR analytics assistant.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I need a headcou</a:t>
              </a:r>
              <a:r>
                <a:rPr lang="en-US" sz="2000">
                  <a:solidFill>
                    <a:srgbClr val="000000"/>
                  </a:solidFill>
                  <a:latin typeface="Anca Coder"/>
                  <a:ea typeface="Anca Coder"/>
                  <a:cs typeface="Anca Coder"/>
                  <a:sym typeface="Anca Coder"/>
                </a:rPr>
                <a:t>nt analysis from our HR system for the current financial year. Organisation has 5 divisions.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Provide headcount by division, identify departments with more than 10% vacancy rate, and summarise total permanent vs. contract staff ratio.</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a:t>
              </a:r>
            </a:p>
            <a:p>
              <a:pPr algn="l">
                <a:lnSpc>
                  <a:spcPts val="2800"/>
                </a:lnSpc>
              </a:pPr>
              <a:r>
                <a:rPr lang="en-US" sz="2000">
                  <a:solidFill>
                    <a:srgbClr val="000000"/>
                  </a:solidFill>
                  <a:latin typeface="Anca Coder"/>
                  <a:ea typeface="Anca Coder"/>
                  <a:cs typeface="Anca Coder"/>
                  <a:sym typeface="Anca Coder"/>
                </a:rPr>
                <a:t>- Headcount Table: Division | Headcount | Vacancies | Vacancy Rate %</a:t>
              </a:r>
            </a:p>
            <a:p>
              <a:pPr algn="l">
                <a:lnSpc>
                  <a:spcPts val="2800"/>
                </a:lnSpc>
              </a:pPr>
              <a:r>
                <a:rPr lang="en-US" sz="2000">
                  <a:solidFill>
                    <a:srgbClr val="000000"/>
                  </a:solidFill>
                  <a:latin typeface="Anca Coder"/>
                  <a:ea typeface="Anca Coder"/>
                  <a:cs typeface="Anca Coder"/>
                  <a:sym typeface="Anca Coder"/>
                </a:rPr>
                <a:t>- Alert: Divisions exceeding 10% vacancy threshold</a:t>
              </a:r>
            </a:p>
            <a:p>
              <a:pPr algn="l">
                <a:lnSpc>
                  <a:spcPts val="2800"/>
                </a:lnSpc>
              </a:pPr>
              <a:r>
                <a:rPr lang="en-US" sz="2000">
                  <a:solidFill>
                    <a:srgbClr val="000000"/>
                  </a:solidFill>
                  <a:latin typeface="Anca Coder"/>
                  <a:ea typeface="Anca Coder"/>
                  <a:cs typeface="Anca Coder"/>
                  <a:sym typeface="Anca Coder"/>
                </a:rPr>
                <a:t>- Staff Type Summary: Permanent | Contract | Ratio </a:t>
              </a:r>
            </a:p>
          </p:txBody>
        </p:sp>
      </p:grpSp>
      <p:sp>
        <p:nvSpPr>
          <p:cNvPr name="Freeform 11" id="11"/>
          <p:cNvSpPr/>
          <p:nvPr/>
        </p:nvSpPr>
        <p:spPr>
          <a:xfrm flipH="false" flipV="false" rot="0">
            <a:off x="14388538" y="1718640"/>
            <a:ext cx="2369068" cy="1076492"/>
          </a:xfrm>
          <a:custGeom>
            <a:avLst/>
            <a:gdLst/>
            <a:ahLst/>
            <a:cxnLst/>
            <a:rect r="r" b="b" t="t" l="l"/>
            <a:pathLst>
              <a:path h="1076492" w="2369068">
                <a:moveTo>
                  <a:pt x="0" y="0"/>
                </a:moveTo>
                <a:lnTo>
                  <a:pt x="2369068" y="0"/>
                </a:lnTo>
                <a:lnTo>
                  <a:pt x="2369068" y="1076492"/>
                </a:lnTo>
                <a:lnTo>
                  <a:pt x="0" y="1076492"/>
                </a:lnTo>
                <a:lnTo>
                  <a:pt x="0" y="0"/>
                </a:lnTo>
                <a:close/>
              </a:path>
            </a:pathLst>
          </a:custGeom>
          <a:blipFill>
            <a:blip r:embed="rId3"/>
            <a:stretch>
              <a:fillRect l="0" t="0"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24745" y="2509295"/>
            <a:ext cx="4688160" cy="3735563"/>
            <a:chOff x="0" y="0"/>
            <a:chExt cx="553982" cy="441417"/>
          </a:xfrm>
        </p:grpSpPr>
        <p:sp>
          <p:nvSpPr>
            <p:cNvPr name="Freeform 3" id="3"/>
            <p:cNvSpPr/>
            <p:nvPr/>
          </p:nvSpPr>
          <p:spPr>
            <a:xfrm flipH="false" flipV="false" rot="0">
              <a:off x="0" y="0"/>
              <a:ext cx="553982" cy="441417"/>
            </a:xfrm>
            <a:custGeom>
              <a:avLst/>
              <a:gdLst/>
              <a:ahLst/>
              <a:cxnLst/>
              <a:rect r="r" b="b" t="t" l="l"/>
              <a:pathLst>
                <a:path h="441417" w="553982">
                  <a:moveTo>
                    <a:pt x="37982" y="0"/>
                  </a:moveTo>
                  <a:lnTo>
                    <a:pt x="516000" y="0"/>
                  </a:lnTo>
                  <a:cubicBezTo>
                    <a:pt x="526074" y="0"/>
                    <a:pt x="535734" y="4002"/>
                    <a:pt x="542857" y="11125"/>
                  </a:cubicBezTo>
                  <a:cubicBezTo>
                    <a:pt x="549980" y="18248"/>
                    <a:pt x="553982" y="27908"/>
                    <a:pt x="553982" y="37982"/>
                  </a:cubicBezTo>
                  <a:lnTo>
                    <a:pt x="553982" y="403436"/>
                  </a:lnTo>
                  <a:cubicBezTo>
                    <a:pt x="553982" y="413509"/>
                    <a:pt x="549980" y="423170"/>
                    <a:pt x="542857" y="430293"/>
                  </a:cubicBezTo>
                  <a:cubicBezTo>
                    <a:pt x="535734" y="437416"/>
                    <a:pt x="526074" y="441417"/>
                    <a:pt x="516000" y="441417"/>
                  </a:cubicBezTo>
                  <a:lnTo>
                    <a:pt x="37982" y="441417"/>
                  </a:lnTo>
                  <a:cubicBezTo>
                    <a:pt x="27908" y="441417"/>
                    <a:pt x="18248" y="437416"/>
                    <a:pt x="11125" y="430293"/>
                  </a:cubicBezTo>
                  <a:cubicBezTo>
                    <a:pt x="4002" y="423170"/>
                    <a:pt x="0" y="413509"/>
                    <a:pt x="0" y="403436"/>
                  </a:cubicBezTo>
                  <a:lnTo>
                    <a:pt x="0" y="37982"/>
                  </a:lnTo>
                  <a:cubicBezTo>
                    <a:pt x="0" y="27908"/>
                    <a:pt x="4002" y="18248"/>
                    <a:pt x="11125" y="11125"/>
                  </a:cubicBezTo>
                  <a:cubicBezTo>
                    <a:pt x="18248" y="4002"/>
                    <a:pt x="27908" y="0"/>
                    <a:pt x="37982" y="0"/>
                  </a:cubicBezTo>
                  <a:close/>
                </a:path>
              </a:pathLst>
            </a:custGeom>
            <a:blipFill>
              <a:blip r:embed="rId2"/>
              <a:stretch>
                <a:fillRect l="0" t="-12750" r="0" b="-12750"/>
              </a:stretch>
            </a:blipFill>
          </p:spPr>
        </p:sp>
      </p:grpSp>
      <p:grpSp>
        <p:nvGrpSpPr>
          <p:cNvPr name="Group 4" id="4"/>
          <p:cNvGrpSpPr/>
          <p:nvPr/>
        </p:nvGrpSpPr>
        <p:grpSpPr>
          <a:xfrm rot="0">
            <a:off x="7787171" y="3995550"/>
            <a:ext cx="592046" cy="59204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1B4C3"/>
            </a:solidFill>
          </p:spPr>
        </p:sp>
        <p:sp>
          <p:nvSpPr>
            <p:cNvPr name="TextBox 6" id="6"/>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7" id="7"/>
          <p:cNvSpPr/>
          <p:nvPr/>
        </p:nvSpPr>
        <p:spPr>
          <a:xfrm flipH="true" flipV="true" rot="0">
            <a:off x="7973488" y="4181867"/>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7787171" y="6468875"/>
            <a:ext cx="592046" cy="592046"/>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1B4C3"/>
            </a:solidFill>
          </p:spPr>
        </p:sp>
        <p:sp>
          <p:nvSpPr>
            <p:cNvPr name="TextBox 10" id="10"/>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1" id="11"/>
          <p:cNvSpPr/>
          <p:nvPr/>
        </p:nvSpPr>
        <p:spPr>
          <a:xfrm flipH="true" flipV="true" rot="0">
            <a:off x="7973488" y="6655192"/>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5"/>
            <a:stretch>
              <a:fillRect l="0" t="0" r="0" b="0"/>
            </a:stretch>
          </a:blipFill>
        </p:spPr>
      </p:sp>
      <p:sp>
        <p:nvSpPr>
          <p:cNvPr name="Freeform 13" id="13"/>
          <p:cNvSpPr/>
          <p:nvPr/>
        </p:nvSpPr>
        <p:spPr>
          <a:xfrm flipH="false" flipV="false" rot="0">
            <a:off x="3319090" y="6661009"/>
            <a:ext cx="2699470" cy="1628680"/>
          </a:xfrm>
          <a:custGeom>
            <a:avLst/>
            <a:gdLst/>
            <a:ahLst/>
            <a:cxnLst/>
            <a:rect r="r" b="b" t="t" l="l"/>
            <a:pathLst>
              <a:path h="1628680" w="2699470">
                <a:moveTo>
                  <a:pt x="0" y="0"/>
                </a:moveTo>
                <a:lnTo>
                  <a:pt x="2699470" y="0"/>
                </a:lnTo>
                <a:lnTo>
                  <a:pt x="2699470" y="1628681"/>
                </a:lnTo>
                <a:lnTo>
                  <a:pt x="0" y="1628681"/>
                </a:lnTo>
                <a:lnTo>
                  <a:pt x="0" y="0"/>
                </a:lnTo>
                <a:close/>
              </a:path>
            </a:pathLst>
          </a:custGeom>
          <a:blipFill>
            <a:blip r:embed="rId6"/>
            <a:stretch>
              <a:fillRect l="0" t="0" r="0" b="0"/>
            </a:stretch>
          </a:blipFill>
        </p:spPr>
      </p:sp>
      <p:sp>
        <p:nvSpPr>
          <p:cNvPr name="TextBox 14" id="14"/>
          <p:cNvSpPr txBox="true"/>
          <p:nvPr/>
        </p:nvSpPr>
        <p:spPr>
          <a:xfrm rot="0">
            <a:off x="7787171" y="2711868"/>
            <a:ext cx="9948858" cy="876300"/>
          </a:xfrm>
          <a:prstGeom prst="rect">
            <a:avLst/>
          </a:prstGeom>
        </p:spPr>
        <p:txBody>
          <a:bodyPr anchor="t" rtlCol="false" tIns="0" lIns="0" bIns="0" rIns="0">
            <a:spAutoFit/>
          </a:bodyPr>
          <a:lstStyle/>
          <a:p>
            <a:pPr algn="l">
              <a:lnSpc>
                <a:spcPts val="6480"/>
              </a:lnSpc>
            </a:pPr>
            <a:r>
              <a:rPr lang="en-US" sz="5400" b="true">
                <a:solidFill>
                  <a:srgbClr val="111111"/>
                </a:solidFill>
                <a:latin typeface="Poppins Bold"/>
                <a:ea typeface="Poppins Bold"/>
                <a:cs typeface="Poppins Bold"/>
                <a:sym typeface="Poppins Bold"/>
              </a:rPr>
              <a:t>3.6  Business GPT </a:t>
            </a:r>
          </a:p>
        </p:txBody>
      </p:sp>
      <p:sp>
        <p:nvSpPr>
          <p:cNvPr name="TextBox 15" id="15"/>
          <p:cNvSpPr txBox="true"/>
          <p:nvPr/>
        </p:nvSpPr>
        <p:spPr>
          <a:xfrm rot="0">
            <a:off x="8722116" y="3957450"/>
            <a:ext cx="6441852" cy="21018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Business GPT </a:t>
            </a:r>
            <a:r>
              <a:rPr lang="en-US" sz="2000">
                <a:solidFill>
                  <a:srgbClr val="111111"/>
                </a:solidFill>
                <a:latin typeface="Montserrat"/>
                <a:ea typeface="Montserrat"/>
                <a:cs typeface="Montserrat"/>
                <a:sym typeface="Montserrat"/>
              </a:rPr>
              <a:t>is VectorMind's enterprise AI assistant: a business-focused, secure conversational AI designed to handle a wide range of business tasks, including strategy, communication, research, content creation, and d</a:t>
            </a:r>
            <a:r>
              <a:rPr lang="en-US" sz="2000">
                <a:solidFill>
                  <a:srgbClr val="111111"/>
                </a:solidFill>
                <a:latin typeface="Montserrat"/>
                <a:ea typeface="Montserrat"/>
                <a:cs typeface="Montserrat"/>
                <a:sym typeface="Montserrat"/>
              </a:rPr>
              <a:t>ecision suppor</a:t>
            </a:r>
            <a:r>
              <a:rPr lang="en-US" sz="2000">
                <a:solidFill>
                  <a:srgbClr val="111111"/>
                </a:solidFill>
                <a:latin typeface="Montserrat"/>
                <a:ea typeface="Montserrat"/>
                <a:cs typeface="Montserrat"/>
                <a:sym typeface="Montserrat"/>
              </a:rPr>
              <a:t>t. </a:t>
            </a:r>
          </a:p>
        </p:txBody>
      </p:sp>
      <p:sp>
        <p:nvSpPr>
          <p:cNvPr name="TextBox 16" id="16"/>
          <p:cNvSpPr txBox="true"/>
          <p:nvPr/>
        </p:nvSpPr>
        <p:spPr>
          <a:xfrm rot="0">
            <a:off x="8722116" y="6430775"/>
            <a:ext cx="6441852"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 versatile, context-aware AI assistant that understands busin</a:t>
            </a:r>
            <a:r>
              <a:rPr lang="en-US" sz="2000">
                <a:solidFill>
                  <a:srgbClr val="111111"/>
                </a:solidFill>
                <a:latin typeface="Montserrat"/>
                <a:ea typeface="Montserrat"/>
                <a:cs typeface="Montserrat"/>
                <a:sym typeface="Montserrat"/>
              </a:rPr>
              <a:t>ess lang</a:t>
            </a:r>
            <a:r>
              <a:rPr lang="en-US" sz="2000">
                <a:solidFill>
                  <a:srgbClr val="111111"/>
                </a:solidFill>
                <a:latin typeface="Montserrat"/>
                <a:ea typeface="Montserrat"/>
                <a:cs typeface="Montserrat"/>
                <a:sym typeface="Montserrat"/>
              </a:rPr>
              <a:t>uage, processes, and obje</a:t>
            </a:r>
            <a:r>
              <a:rPr lang="en-US" sz="2000">
                <a:solidFill>
                  <a:srgbClr val="111111"/>
                </a:solidFill>
                <a:latin typeface="Montserrat"/>
                <a:ea typeface="Montserrat"/>
                <a:cs typeface="Montserrat"/>
                <a:sym typeface="Montserrat"/>
              </a:rPr>
              <a:t>ctives. Built for professional environments. </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Str</a:t>
            </a:r>
            <a:r>
              <a:rPr lang="en-US" sz="2000">
                <a:solidFill>
                  <a:srgbClr val="111111"/>
                </a:solidFill>
                <a:latin typeface="Montserrat"/>
                <a:ea typeface="Montserrat"/>
                <a:cs typeface="Montserrat"/>
                <a:sym typeface="Montserrat"/>
              </a:rPr>
              <a:t>ategic Planning </a:t>
            </a:r>
          </a:p>
        </p:txBody>
      </p:sp>
      <p:grpSp>
        <p:nvGrpSpPr>
          <p:cNvPr name="Group 6" id="6"/>
          <p:cNvGrpSpPr/>
          <p:nvPr/>
        </p:nvGrpSpPr>
        <p:grpSpPr>
          <a:xfrm rot="0">
            <a:off x="1028700" y="3859838"/>
            <a:ext cx="15908935" cy="5750887"/>
            <a:chOff x="0" y="0"/>
            <a:chExt cx="21211914" cy="7667850"/>
          </a:xfrm>
        </p:grpSpPr>
        <p:grpSp>
          <p:nvGrpSpPr>
            <p:cNvPr name="Group 7" id="7"/>
            <p:cNvGrpSpPr/>
            <p:nvPr/>
          </p:nvGrpSpPr>
          <p:grpSpPr>
            <a:xfrm rot="0">
              <a:off x="0" y="0"/>
              <a:ext cx="21211914" cy="7667850"/>
              <a:chOff x="0" y="0"/>
              <a:chExt cx="4190008" cy="1514637"/>
            </a:xfrm>
          </p:grpSpPr>
          <p:sp>
            <p:nvSpPr>
              <p:cNvPr name="Freeform 8" id="8"/>
              <p:cNvSpPr/>
              <p:nvPr/>
            </p:nvSpPr>
            <p:spPr>
              <a:xfrm flipH="false" flipV="false" rot="0">
                <a:off x="0" y="0"/>
                <a:ext cx="4190008" cy="1514637"/>
              </a:xfrm>
              <a:custGeom>
                <a:avLst/>
                <a:gdLst/>
                <a:ahLst/>
                <a:cxnLst/>
                <a:rect r="r" b="b" t="t" l="l"/>
                <a:pathLst>
                  <a:path h="1514637" w="4190008">
                    <a:moveTo>
                      <a:pt x="11193" y="0"/>
                    </a:moveTo>
                    <a:lnTo>
                      <a:pt x="4178815" y="0"/>
                    </a:lnTo>
                    <a:cubicBezTo>
                      <a:pt x="4181784" y="0"/>
                      <a:pt x="4184631" y="1179"/>
                      <a:pt x="4186730" y="3278"/>
                    </a:cubicBezTo>
                    <a:cubicBezTo>
                      <a:pt x="4188828" y="5377"/>
                      <a:pt x="4190008" y="8224"/>
                      <a:pt x="4190008" y="11193"/>
                    </a:cubicBezTo>
                    <a:lnTo>
                      <a:pt x="4190008" y="1503444"/>
                    </a:lnTo>
                    <a:cubicBezTo>
                      <a:pt x="4190008" y="1506413"/>
                      <a:pt x="4188828" y="1509260"/>
                      <a:pt x="4186730" y="1511359"/>
                    </a:cubicBezTo>
                    <a:cubicBezTo>
                      <a:pt x="4184631" y="1513458"/>
                      <a:pt x="4181784" y="1514637"/>
                      <a:pt x="4178815" y="1514637"/>
                    </a:cubicBezTo>
                    <a:lnTo>
                      <a:pt x="11193" y="1514637"/>
                    </a:lnTo>
                    <a:cubicBezTo>
                      <a:pt x="5011" y="1514637"/>
                      <a:pt x="0" y="1509626"/>
                      <a:pt x="0" y="150344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63846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70283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strategic business advisor with 20 years of experience in African markets.</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We are a Sou</a:t>
              </a:r>
              <a:r>
                <a:rPr lang="en-US" sz="2000">
                  <a:solidFill>
                    <a:srgbClr val="000000"/>
                  </a:solidFill>
                  <a:latin typeface="Anca Coder"/>
                  <a:ea typeface="Anca Coder"/>
                  <a:cs typeface="Anca Coder"/>
                  <a:sym typeface="Anca Coder"/>
                </a:rPr>
                <a:t>th African fintech startup with 50 employees, R15M in annual revenue, currently serving SMEs with payment processing solutions. We are planning 3-year expansion into East African markets.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Develop a high-level market entry framework for Kenya and Tanzania, including key success factors, regulatory considerations, and competitive landscape overview.</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a:t>
              </a:r>
              <a:r>
                <a:rPr lang="en-US" sz="2000">
                  <a:solidFill>
                    <a:srgbClr val="000000"/>
                  </a:solidFill>
                  <a:latin typeface="Anca Coder"/>
                  <a:ea typeface="Anca Coder"/>
                  <a:cs typeface="Anca Coder"/>
                  <a:sym typeface="Anca Coder"/>
                </a:rPr>
                <a:t>## Market Entry Framework</a:t>
              </a:r>
            </a:p>
            <a:p>
              <a:pPr algn="l">
                <a:lnSpc>
                  <a:spcPts val="2800"/>
                </a:lnSpc>
              </a:pPr>
              <a:r>
                <a:rPr lang="en-US" sz="2000">
                  <a:solidFill>
                    <a:srgbClr val="000000"/>
                  </a:solidFill>
                  <a:latin typeface="Anca Coder"/>
                  <a:ea typeface="Anca Coder"/>
                  <a:cs typeface="Anca Coder"/>
                  <a:sym typeface="Anca Coder"/>
                </a:rPr>
                <a:t>- Market Opportunity Assessment</a:t>
              </a:r>
            </a:p>
            <a:p>
              <a:pPr algn="l">
                <a:lnSpc>
                  <a:spcPts val="2800"/>
                </a:lnSpc>
              </a:pPr>
              <a:r>
                <a:rPr lang="en-US" sz="2000">
                  <a:solidFill>
                    <a:srgbClr val="000000"/>
                  </a:solidFill>
                  <a:latin typeface="Anca Coder"/>
                  <a:ea typeface="Anca Coder"/>
                  <a:cs typeface="Anca Coder"/>
                  <a:sym typeface="Anca Coder"/>
                </a:rPr>
                <a:t>- Key Success Factors (bullet list per country)</a:t>
              </a:r>
            </a:p>
            <a:p>
              <a:pPr algn="l">
                <a:lnSpc>
                  <a:spcPts val="2800"/>
                </a:lnSpc>
              </a:pPr>
              <a:r>
                <a:rPr lang="en-US" sz="2000">
                  <a:solidFill>
                    <a:srgbClr val="000000"/>
                  </a:solidFill>
                  <a:latin typeface="Anca Coder"/>
                  <a:ea typeface="Anca Coder"/>
                  <a:cs typeface="Anca Coder"/>
                  <a:sym typeface="Anca Coder"/>
                </a:rPr>
                <a:t>- Regulatory Considerations (table per country)</a:t>
              </a:r>
            </a:p>
            <a:p>
              <a:pPr algn="l">
                <a:lnSpc>
                  <a:spcPts val="2800"/>
                </a:lnSpc>
              </a:pPr>
              <a:r>
                <a:rPr lang="en-US" sz="2000">
                  <a:solidFill>
                    <a:srgbClr val="000000"/>
                  </a:solidFill>
                  <a:latin typeface="Anca Coder"/>
                  <a:ea typeface="Anca Coder"/>
                  <a:cs typeface="Anca Coder"/>
                  <a:sym typeface="Anca Coder"/>
                </a:rPr>
                <a:t>- Top 3 Risks and Mitigation Strategies</a:t>
              </a:r>
            </a:p>
            <a:p>
              <a:pPr algn="l">
                <a:lnSpc>
                  <a:spcPts val="2800"/>
                </a:lnSpc>
              </a:pPr>
              <a:r>
                <a:rPr lang="en-US" sz="2000">
                  <a:solidFill>
                    <a:srgbClr val="000000"/>
                  </a:solidFill>
                  <a:latin typeface="Anca Coder"/>
                  <a:ea typeface="Anca Coder"/>
                  <a:cs typeface="Anca Coder"/>
                  <a:sym typeface="Anca Coder"/>
                </a:rPr>
                <a:t>- Recommended Entry Approach (90-day action plan) </a:t>
              </a:r>
            </a:p>
          </p:txBody>
        </p:sp>
      </p:grpSp>
      <p:sp>
        <p:nvSpPr>
          <p:cNvPr name="Freeform 11" id="11"/>
          <p:cNvSpPr/>
          <p:nvPr/>
        </p:nvSpPr>
        <p:spPr>
          <a:xfrm flipH="false" flipV="false" rot="0">
            <a:off x="15219888" y="1784426"/>
            <a:ext cx="1554076" cy="937626"/>
          </a:xfrm>
          <a:custGeom>
            <a:avLst/>
            <a:gdLst/>
            <a:ahLst/>
            <a:cxnLst/>
            <a:rect r="r" b="b" t="t" l="l"/>
            <a:pathLst>
              <a:path h="937626" w="1554076">
                <a:moveTo>
                  <a:pt x="0" y="0"/>
                </a:moveTo>
                <a:lnTo>
                  <a:pt x="1554075" y="0"/>
                </a:lnTo>
                <a:lnTo>
                  <a:pt x="1554075" y="937625"/>
                </a:lnTo>
                <a:lnTo>
                  <a:pt x="0" y="937625"/>
                </a:lnTo>
                <a:lnTo>
                  <a:pt x="0" y="0"/>
                </a:lnTo>
                <a:close/>
              </a:path>
            </a:pathLst>
          </a:custGeom>
          <a:blipFill>
            <a:blip r:embed="rId3"/>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Executiv</a:t>
            </a:r>
            <a:r>
              <a:rPr lang="en-US" sz="2000">
                <a:solidFill>
                  <a:srgbClr val="111111"/>
                </a:solidFill>
                <a:latin typeface="Montserrat"/>
                <a:ea typeface="Montserrat"/>
                <a:cs typeface="Montserrat"/>
                <a:sym typeface="Montserrat"/>
              </a:rPr>
              <a:t>e Communication </a:t>
            </a:r>
          </a:p>
        </p:txBody>
      </p:sp>
      <p:grpSp>
        <p:nvGrpSpPr>
          <p:cNvPr name="Group 6" id="6"/>
          <p:cNvGrpSpPr/>
          <p:nvPr/>
        </p:nvGrpSpPr>
        <p:grpSpPr>
          <a:xfrm rot="0">
            <a:off x="1028700" y="3859838"/>
            <a:ext cx="15908935" cy="4693612"/>
            <a:chOff x="0" y="0"/>
            <a:chExt cx="21211914" cy="6258150"/>
          </a:xfrm>
        </p:grpSpPr>
        <p:grpSp>
          <p:nvGrpSpPr>
            <p:cNvPr name="Group 7" id="7"/>
            <p:cNvGrpSpPr/>
            <p:nvPr/>
          </p:nvGrpSpPr>
          <p:grpSpPr>
            <a:xfrm rot="0">
              <a:off x="0" y="0"/>
              <a:ext cx="21211914" cy="6258150"/>
              <a:chOff x="0" y="0"/>
              <a:chExt cx="4190008" cy="1236178"/>
            </a:xfrm>
          </p:grpSpPr>
          <p:sp>
            <p:nvSpPr>
              <p:cNvPr name="Freeform 8" id="8"/>
              <p:cNvSpPr/>
              <p:nvPr/>
            </p:nvSpPr>
            <p:spPr>
              <a:xfrm flipH="false" flipV="false" rot="0">
                <a:off x="0" y="0"/>
                <a:ext cx="4190008" cy="1236178"/>
              </a:xfrm>
              <a:custGeom>
                <a:avLst/>
                <a:gdLst/>
                <a:ahLst/>
                <a:cxnLst/>
                <a:rect r="r" b="b" t="t" l="l"/>
                <a:pathLst>
                  <a:path h="1236178" w="4190008">
                    <a:moveTo>
                      <a:pt x="11193" y="0"/>
                    </a:moveTo>
                    <a:lnTo>
                      <a:pt x="4178815" y="0"/>
                    </a:lnTo>
                    <a:cubicBezTo>
                      <a:pt x="4181784" y="0"/>
                      <a:pt x="4184631" y="1179"/>
                      <a:pt x="4186730" y="3278"/>
                    </a:cubicBezTo>
                    <a:cubicBezTo>
                      <a:pt x="4188828" y="5377"/>
                      <a:pt x="4190008" y="8224"/>
                      <a:pt x="4190008" y="11193"/>
                    </a:cubicBezTo>
                    <a:lnTo>
                      <a:pt x="4190008" y="1224985"/>
                    </a:lnTo>
                    <a:cubicBezTo>
                      <a:pt x="4190008" y="1227954"/>
                      <a:pt x="4188828" y="1230800"/>
                      <a:pt x="4186730" y="1232899"/>
                    </a:cubicBezTo>
                    <a:cubicBezTo>
                      <a:pt x="4184631" y="1234999"/>
                      <a:pt x="4181784" y="1236178"/>
                      <a:pt x="4178815" y="1236178"/>
                    </a:cubicBezTo>
                    <a:lnTo>
                      <a:pt x="11193" y="1236178"/>
                    </a:lnTo>
                    <a:cubicBezTo>
                      <a:pt x="8224" y="1236178"/>
                      <a:pt x="5377" y="1234999"/>
                      <a:pt x="3278" y="1232899"/>
                    </a:cubicBezTo>
                    <a:cubicBezTo>
                      <a:pt x="1179" y="1230800"/>
                      <a:pt x="0" y="1227954"/>
                      <a:pt x="0" y="122498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360003"/>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56186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senior executive communications specialist.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Our company is announcing a o</a:t>
              </a:r>
              <a:r>
                <a:rPr lang="en-US" sz="2000">
                  <a:solidFill>
                    <a:srgbClr val="000000"/>
                  </a:solidFill>
                  <a:latin typeface="Anca Coder"/>
                  <a:ea typeface="Anca Coder"/>
                  <a:cs typeface="Anca Coder"/>
                  <a:sym typeface="Anca Coder"/>
                </a:rPr>
                <a:t>rganisational restructuring that will affect 15% of our workforce. The message needs to convey empathy, transparency, and confidence in the future direction.</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Draft an all-staff communication from the CEO that addresses the restructuring, acknowledges the impact, explains the strategic rationale, and outlines support available.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TONE: </a:t>
              </a:r>
              <a:r>
                <a:rPr lang="en-US" sz="2000">
                  <a:solidFill>
                    <a:srgbClr val="000000"/>
                  </a:solidFill>
                  <a:latin typeface="Anca Coder"/>
                  <a:ea typeface="Anca Coder"/>
                  <a:cs typeface="Anca Coder"/>
                  <a:sym typeface="Anca Coder"/>
                </a:rPr>
                <a:t>Empathetic, direct, professional, forward-looking.</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Email format — Subject line, Opening, Body (3 paragraphs), Closing, Clear next steps for affected employees. </a:t>
              </a:r>
            </a:p>
          </p:txBody>
        </p:sp>
      </p:grpSp>
      <p:sp>
        <p:nvSpPr>
          <p:cNvPr name="Freeform 11" id="11"/>
          <p:cNvSpPr/>
          <p:nvPr/>
        </p:nvSpPr>
        <p:spPr>
          <a:xfrm flipH="false" flipV="false" rot="0">
            <a:off x="15219888" y="1784426"/>
            <a:ext cx="1554076" cy="937626"/>
          </a:xfrm>
          <a:custGeom>
            <a:avLst/>
            <a:gdLst/>
            <a:ahLst/>
            <a:cxnLst/>
            <a:rect r="r" b="b" t="t" l="l"/>
            <a:pathLst>
              <a:path h="937626" w="1554076">
                <a:moveTo>
                  <a:pt x="0" y="0"/>
                </a:moveTo>
                <a:lnTo>
                  <a:pt x="1554075" y="0"/>
                </a:lnTo>
                <a:lnTo>
                  <a:pt x="1554075" y="937625"/>
                </a:lnTo>
                <a:lnTo>
                  <a:pt x="0" y="937625"/>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50249" y="2447614"/>
            <a:ext cx="6905918" cy="5620806"/>
            <a:chOff x="0" y="0"/>
            <a:chExt cx="1261704" cy="1026916"/>
          </a:xfrm>
        </p:grpSpPr>
        <p:sp>
          <p:nvSpPr>
            <p:cNvPr name="Freeform 3" id="3"/>
            <p:cNvSpPr/>
            <p:nvPr/>
          </p:nvSpPr>
          <p:spPr>
            <a:xfrm flipH="false" flipV="false" rot="0">
              <a:off x="0" y="0"/>
              <a:ext cx="1261704" cy="1026916"/>
            </a:xfrm>
            <a:custGeom>
              <a:avLst/>
              <a:gdLst/>
              <a:ahLst/>
              <a:cxnLst/>
              <a:rect r="r" b="b" t="t" l="l"/>
              <a:pathLst>
                <a:path h="1026916" w="1261704">
                  <a:moveTo>
                    <a:pt x="25784" y="0"/>
                  </a:moveTo>
                  <a:lnTo>
                    <a:pt x="1235920" y="0"/>
                  </a:lnTo>
                  <a:cubicBezTo>
                    <a:pt x="1242758" y="0"/>
                    <a:pt x="1249317" y="2717"/>
                    <a:pt x="1254152" y="7552"/>
                  </a:cubicBezTo>
                  <a:cubicBezTo>
                    <a:pt x="1258988" y="12388"/>
                    <a:pt x="1261704" y="18946"/>
                    <a:pt x="1261704" y="25784"/>
                  </a:cubicBezTo>
                  <a:lnTo>
                    <a:pt x="1261704" y="1001131"/>
                  </a:lnTo>
                  <a:cubicBezTo>
                    <a:pt x="1261704" y="1015372"/>
                    <a:pt x="1250160" y="1026916"/>
                    <a:pt x="1235920" y="1026916"/>
                  </a:cubicBezTo>
                  <a:lnTo>
                    <a:pt x="25784" y="1026916"/>
                  </a:lnTo>
                  <a:cubicBezTo>
                    <a:pt x="18946" y="1026916"/>
                    <a:pt x="12388" y="1024199"/>
                    <a:pt x="7552" y="1019364"/>
                  </a:cubicBezTo>
                  <a:cubicBezTo>
                    <a:pt x="2717" y="1014528"/>
                    <a:pt x="0" y="1007970"/>
                    <a:pt x="0" y="1001131"/>
                  </a:cubicBezTo>
                  <a:lnTo>
                    <a:pt x="0" y="25784"/>
                  </a:lnTo>
                  <a:cubicBezTo>
                    <a:pt x="0" y="11544"/>
                    <a:pt x="11544" y="0"/>
                    <a:pt x="25784" y="0"/>
                  </a:cubicBezTo>
                  <a:close/>
                </a:path>
              </a:pathLst>
            </a:custGeom>
            <a:blipFill>
              <a:blip r:embed="rId2"/>
              <a:stretch>
                <a:fillRect l="0" t="-11431" r="0" b="-11431"/>
              </a:stretch>
            </a:blipFill>
          </p:spPr>
        </p:sp>
      </p:grpSp>
      <p:sp>
        <p:nvSpPr>
          <p:cNvPr name="Freeform 4" id="4"/>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3"/>
            <a:stretch>
              <a:fillRect l="0" t="0" r="0" b="0"/>
            </a:stretch>
          </a:blipFill>
        </p:spPr>
      </p:sp>
      <p:grpSp>
        <p:nvGrpSpPr>
          <p:cNvPr name="Group 5" id="5"/>
          <p:cNvGrpSpPr/>
          <p:nvPr/>
        </p:nvGrpSpPr>
        <p:grpSpPr>
          <a:xfrm rot="0">
            <a:off x="9260953" y="3206627"/>
            <a:ext cx="592046" cy="59204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2EB"/>
            </a:solidFill>
          </p:spPr>
        </p:sp>
        <p:sp>
          <p:nvSpPr>
            <p:cNvPr name="TextBox 7" id="7"/>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8" id="8"/>
          <p:cNvSpPr/>
          <p:nvPr/>
        </p:nvSpPr>
        <p:spPr>
          <a:xfrm flipH="true" flipV="true" rot="0">
            <a:off x="9447270" y="3392944"/>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0195899" y="3168527"/>
            <a:ext cx="6441852" cy="24542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VectorMind</a:t>
            </a:r>
            <a:r>
              <a:rPr lang="en-US" sz="2000">
                <a:solidFill>
                  <a:srgbClr val="111111"/>
                </a:solidFill>
                <a:latin typeface="Montserrat"/>
                <a:ea typeface="Montserrat"/>
                <a:cs typeface="Montserrat"/>
                <a:sym typeface="Montserrat"/>
              </a:rPr>
              <a:t> (by C</a:t>
            </a:r>
            <a:r>
              <a:rPr lang="en-US" sz="2000">
                <a:solidFill>
                  <a:srgbClr val="111111"/>
                </a:solidFill>
                <a:latin typeface="Montserrat"/>
                <a:ea typeface="Montserrat"/>
                <a:cs typeface="Montserrat"/>
                <a:sym typeface="Montserrat"/>
              </a:rPr>
              <a:t>o</a:t>
            </a:r>
            <a:r>
              <a:rPr lang="en-US" sz="2000">
                <a:solidFill>
                  <a:srgbClr val="111111"/>
                </a:solidFill>
                <a:latin typeface="Montserrat"/>
                <a:ea typeface="Montserrat"/>
                <a:cs typeface="Montserrat"/>
                <a:sym typeface="Montserrat"/>
              </a:rPr>
              <a:t>hesionX) is an enterprise-grade GenAI platform built for African and global businesses, offering a suite of intelligent tools including BusinessGPT, IRIS, Knowledge Nodes, Conversation IQ, Data Extraction, and more. All </a:t>
            </a:r>
            <a:r>
              <a:rPr lang="en-US" b="true" sz="2000">
                <a:solidFill>
                  <a:srgbClr val="111111"/>
                </a:solidFill>
                <a:latin typeface="Montserrat Bold"/>
                <a:ea typeface="Montserrat Bold"/>
                <a:cs typeface="Montserrat Bold"/>
                <a:sym typeface="Montserrat Bold"/>
              </a:rPr>
              <a:t>designed to make AI practical, secure, and business ready</a:t>
            </a:r>
            <a:r>
              <a:rPr lang="en-US" sz="2000">
                <a:solidFill>
                  <a:srgbClr val="111111"/>
                </a:solidFill>
                <a:latin typeface="Montserrat"/>
                <a:ea typeface="Montserrat"/>
                <a:cs typeface="Montserrat"/>
                <a:sym typeface="Montserrat"/>
              </a:rPr>
              <a:t>.</a:t>
            </a:r>
          </a:p>
        </p:txBody>
      </p:sp>
      <p:grpSp>
        <p:nvGrpSpPr>
          <p:cNvPr name="Group 10" id="10"/>
          <p:cNvGrpSpPr/>
          <p:nvPr/>
        </p:nvGrpSpPr>
        <p:grpSpPr>
          <a:xfrm rot="0">
            <a:off x="9260953" y="6017030"/>
            <a:ext cx="592046" cy="59204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2EB"/>
            </a:solidFill>
          </p:spPr>
        </p:sp>
        <p:sp>
          <p:nvSpPr>
            <p:cNvPr name="TextBox 12" id="12"/>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13" id="13"/>
          <p:cNvSpPr/>
          <p:nvPr/>
        </p:nvSpPr>
        <p:spPr>
          <a:xfrm flipH="true" flipV="true" rot="0">
            <a:off x="9447270" y="6203347"/>
            <a:ext cx="219412" cy="219412"/>
          </a:xfrm>
          <a:custGeom>
            <a:avLst/>
            <a:gdLst/>
            <a:ahLst/>
            <a:cxnLst/>
            <a:rect r="r" b="b" t="t" l="l"/>
            <a:pathLst>
              <a:path h="219412" w="219412">
                <a:moveTo>
                  <a:pt x="219411" y="219412"/>
                </a:moveTo>
                <a:lnTo>
                  <a:pt x="0" y="219412"/>
                </a:lnTo>
                <a:lnTo>
                  <a:pt x="0" y="0"/>
                </a:lnTo>
                <a:lnTo>
                  <a:pt x="219411" y="0"/>
                </a:lnTo>
                <a:lnTo>
                  <a:pt x="219411" y="21941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0195899" y="5978930"/>
            <a:ext cx="6441852" cy="104457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I</a:t>
            </a:r>
            <a:r>
              <a:rPr lang="en-US" sz="2000">
                <a:solidFill>
                  <a:srgbClr val="111111"/>
                </a:solidFill>
                <a:latin typeface="Montserrat"/>
                <a:ea typeface="Montserrat"/>
                <a:cs typeface="Montserrat"/>
                <a:sym typeface="Montserrat"/>
              </a:rPr>
              <a:t>t</a:t>
            </a:r>
            <a:r>
              <a:rPr lang="en-US" sz="2000">
                <a:solidFill>
                  <a:srgbClr val="111111"/>
                </a:solidFill>
                <a:latin typeface="Montserrat"/>
                <a:ea typeface="Montserrat"/>
                <a:cs typeface="Montserrat"/>
                <a:sym typeface="Montserrat"/>
              </a:rPr>
              <a:t> is based on </a:t>
            </a:r>
            <a:r>
              <a:rPr lang="en-US" b="true" sz="2000">
                <a:solidFill>
                  <a:srgbClr val="111111"/>
                </a:solidFill>
                <a:latin typeface="Montserrat Bold"/>
                <a:ea typeface="Montserrat Bold"/>
                <a:cs typeface="Montserrat Bold"/>
                <a:sym typeface="Montserrat Bold"/>
              </a:rPr>
              <a:t>large language models (LLMs)</a:t>
            </a:r>
            <a:r>
              <a:rPr lang="en-US" sz="2000">
                <a:solidFill>
                  <a:srgbClr val="111111"/>
                </a:solidFill>
                <a:latin typeface="Montserrat"/>
                <a:ea typeface="Montserrat"/>
                <a:cs typeface="Montserrat"/>
                <a:sym typeface="Montserrat"/>
              </a:rPr>
              <a:t>, overlayed securely with curated data, making it a convenient subject-matter expert. </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Competitiv</a:t>
            </a:r>
            <a:r>
              <a:rPr lang="en-US" sz="2000">
                <a:solidFill>
                  <a:srgbClr val="111111"/>
                </a:solidFill>
                <a:latin typeface="Montserrat"/>
                <a:ea typeface="Montserrat"/>
                <a:cs typeface="Montserrat"/>
                <a:sym typeface="Montserrat"/>
              </a:rPr>
              <a:t>e Intelligence Summary </a:t>
            </a:r>
          </a:p>
        </p:txBody>
      </p:sp>
      <p:grpSp>
        <p:nvGrpSpPr>
          <p:cNvPr name="Group 6" id="6"/>
          <p:cNvGrpSpPr/>
          <p:nvPr/>
        </p:nvGrpSpPr>
        <p:grpSpPr>
          <a:xfrm rot="0">
            <a:off x="1028700" y="3859838"/>
            <a:ext cx="15908935" cy="5046037"/>
            <a:chOff x="0" y="0"/>
            <a:chExt cx="21211914" cy="6728050"/>
          </a:xfrm>
        </p:grpSpPr>
        <p:grpSp>
          <p:nvGrpSpPr>
            <p:cNvPr name="Group 7" id="7"/>
            <p:cNvGrpSpPr/>
            <p:nvPr/>
          </p:nvGrpSpPr>
          <p:grpSpPr>
            <a:xfrm rot="0">
              <a:off x="0" y="0"/>
              <a:ext cx="21211914" cy="6728050"/>
              <a:chOff x="0" y="0"/>
              <a:chExt cx="4190008" cy="1328997"/>
            </a:xfrm>
          </p:grpSpPr>
          <p:sp>
            <p:nvSpPr>
              <p:cNvPr name="Freeform 8" id="8"/>
              <p:cNvSpPr/>
              <p:nvPr/>
            </p:nvSpPr>
            <p:spPr>
              <a:xfrm flipH="false" flipV="false" rot="0">
                <a:off x="0" y="0"/>
                <a:ext cx="4190008" cy="1328997"/>
              </a:xfrm>
              <a:custGeom>
                <a:avLst/>
                <a:gdLst/>
                <a:ahLst/>
                <a:cxnLst/>
                <a:rect r="r" b="b" t="t" l="l"/>
                <a:pathLst>
                  <a:path h="1328997" w="4190008">
                    <a:moveTo>
                      <a:pt x="11193" y="0"/>
                    </a:moveTo>
                    <a:lnTo>
                      <a:pt x="4178815" y="0"/>
                    </a:lnTo>
                    <a:cubicBezTo>
                      <a:pt x="4181784" y="0"/>
                      <a:pt x="4184631" y="1179"/>
                      <a:pt x="4186730" y="3278"/>
                    </a:cubicBezTo>
                    <a:cubicBezTo>
                      <a:pt x="4188828" y="5377"/>
                      <a:pt x="4190008" y="8224"/>
                      <a:pt x="4190008" y="11193"/>
                    </a:cubicBezTo>
                    <a:lnTo>
                      <a:pt x="4190008" y="1317805"/>
                    </a:lnTo>
                    <a:cubicBezTo>
                      <a:pt x="4190008" y="1320773"/>
                      <a:pt x="4188828" y="1323620"/>
                      <a:pt x="4186730" y="1325719"/>
                    </a:cubicBezTo>
                    <a:cubicBezTo>
                      <a:pt x="4184631" y="1327818"/>
                      <a:pt x="4181784" y="1328997"/>
                      <a:pt x="4178815" y="1328997"/>
                    </a:cubicBezTo>
                    <a:lnTo>
                      <a:pt x="11193" y="1328997"/>
                    </a:lnTo>
                    <a:cubicBezTo>
                      <a:pt x="8224" y="1328997"/>
                      <a:pt x="5377" y="1327818"/>
                      <a:pt x="3278" y="1325719"/>
                    </a:cubicBezTo>
                    <a:cubicBezTo>
                      <a:pt x="1179" y="1323620"/>
                      <a:pt x="0" y="1320773"/>
                      <a:pt x="0" y="131780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45282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60885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You are a market research analyst.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We are preparing a compet</a:t>
              </a:r>
              <a:r>
                <a:rPr lang="en-US" sz="2000">
                  <a:solidFill>
                    <a:srgbClr val="000000"/>
                  </a:solidFill>
                  <a:latin typeface="Anca Coder"/>
                  <a:ea typeface="Anca Coder"/>
                  <a:cs typeface="Anca Coder"/>
                  <a:sym typeface="Anca Coder"/>
                </a:rPr>
                <a:t>itive briefing for our executive team prior to a product strategy session. Our industry is B2B SaaS HR technology in South Africa.</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Summarise the competitive landscape, identify the top 5 competitors, and analyse key differentiators, pricing models, and market positioning.</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p>
            <a:p>
              <a:pPr algn="l">
                <a:lnSpc>
                  <a:spcPts val="2800"/>
                </a:lnSpc>
              </a:pPr>
              <a:r>
                <a:rPr lang="en-US" sz="2000">
                  <a:solidFill>
                    <a:srgbClr val="000000"/>
                  </a:solidFill>
                  <a:latin typeface="Anca Coder"/>
                  <a:ea typeface="Anca Coder"/>
                  <a:cs typeface="Anca Coder"/>
                  <a:sym typeface="Anca Coder"/>
                </a:rPr>
                <a:t>- Market Overview (1 paragraph)</a:t>
              </a:r>
            </a:p>
            <a:p>
              <a:pPr algn="l">
                <a:lnSpc>
                  <a:spcPts val="2800"/>
                </a:lnSpc>
              </a:pPr>
              <a:r>
                <a:rPr lang="en-US" sz="2000">
                  <a:solidFill>
                    <a:srgbClr val="000000"/>
                  </a:solidFill>
                  <a:latin typeface="Anca Coder"/>
                  <a:ea typeface="Anca Coder"/>
                  <a:cs typeface="Anca Coder"/>
                  <a:sym typeface="Anca Coder"/>
                </a:rPr>
                <a:t>- Competitor Table: Company | Key Products | Pricing Model | Target Market | Strengths | Weaknesses</a:t>
              </a:r>
            </a:p>
            <a:p>
              <a:pPr algn="l">
                <a:lnSpc>
                  <a:spcPts val="2800"/>
                </a:lnSpc>
              </a:pPr>
              <a:r>
                <a:rPr lang="en-US" sz="2000">
                  <a:solidFill>
                    <a:srgbClr val="000000"/>
                  </a:solidFill>
                  <a:latin typeface="Anca Coder"/>
                  <a:ea typeface="Anca Coder"/>
                  <a:cs typeface="Anca Coder"/>
                  <a:sym typeface="Anca Coder"/>
                </a:rPr>
                <a:t>- Strategic Gaps/Opportunities (bullet points)</a:t>
              </a:r>
            </a:p>
            <a:p>
              <a:pPr algn="l">
                <a:lnSpc>
                  <a:spcPts val="2800"/>
                </a:lnSpc>
              </a:pPr>
              <a:r>
                <a:rPr lang="en-US" sz="2000">
                  <a:solidFill>
                    <a:srgbClr val="000000"/>
                  </a:solidFill>
                  <a:latin typeface="Anca Coder"/>
                  <a:ea typeface="Anca Coder"/>
                  <a:cs typeface="Anca Coder"/>
                  <a:sym typeface="Anca Coder"/>
                </a:rPr>
                <a:t>- Recommended Positioning Statement for our product </a:t>
              </a:r>
            </a:p>
          </p:txBody>
        </p:sp>
      </p:grpSp>
      <p:sp>
        <p:nvSpPr>
          <p:cNvPr name="Freeform 11" id="11"/>
          <p:cNvSpPr/>
          <p:nvPr/>
        </p:nvSpPr>
        <p:spPr>
          <a:xfrm flipH="false" flipV="false" rot="0">
            <a:off x="15219888" y="1784426"/>
            <a:ext cx="1554076" cy="937626"/>
          </a:xfrm>
          <a:custGeom>
            <a:avLst/>
            <a:gdLst/>
            <a:ahLst/>
            <a:cxnLst/>
            <a:rect r="r" b="b" t="t" l="l"/>
            <a:pathLst>
              <a:path h="937626" w="1554076">
                <a:moveTo>
                  <a:pt x="0" y="0"/>
                </a:moveTo>
                <a:lnTo>
                  <a:pt x="1554075" y="0"/>
                </a:lnTo>
                <a:lnTo>
                  <a:pt x="1554075" y="937625"/>
                </a:lnTo>
                <a:lnTo>
                  <a:pt x="0" y="937625"/>
                </a:lnTo>
                <a:lnTo>
                  <a:pt x="0" y="0"/>
                </a:lnTo>
                <a:close/>
              </a:path>
            </a:pathLst>
          </a:custGeom>
          <a:blipFill>
            <a:blip r:embed="rId3"/>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787171" y="3995550"/>
            <a:ext cx="592046" cy="59204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9D5"/>
            </a:solidFill>
          </p:spPr>
        </p:sp>
        <p:sp>
          <p:nvSpPr>
            <p:cNvPr name="TextBox 4" id="4"/>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5" id="5"/>
          <p:cNvSpPr/>
          <p:nvPr/>
        </p:nvSpPr>
        <p:spPr>
          <a:xfrm flipH="true" flipV="true" rot="0">
            <a:off x="7973488" y="4181867"/>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7787171" y="5764025"/>
            <a:ext cx="592046" cy="59204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9B9D5"/>
            </a:solidFill>
          </p:spPr>
        </p:sp>
        <p:sp>
          <p:nvSpPr>
            <p:cNvPr name="TextBox 8" id="8"/>
            <p:cNvSpPr txBox="true"/>
            <p:nvPr/>
          </p:nvSpPr>
          <p:spPr>
            <a:xfrm>
              <a:off x="76200" y="-28575"/>
              <a:ext cx="660400" cy="765175"/>
            </a:xfrm>
            <a:prstGeom prst="rect">
              <a:avLst/>
            </a:prstGeom>
          </p:spPr>
          <p:txBody>
            <a:bodyPr anchor="ctr" rtlCol="false" tIns="44056" lIns="44056" bIns="44056" rIns="44056"/>
            <a:lstStyle/>
            <a:p>
              <a:pPr algn="ctr">
                <a:lnSpc>
                  <a:spcPts val="3240"/>
                </a:lnSpc>
              </a:pPr>
            </a:p>
          </p:txBody>
        </p:sp>
      </p:grpSp>
      <p:sp>
        <p:nvSpPr>
          <p:cNvPr name="Freeform 9" id="9"/>
          <p:cNvSpPr/>
          <p:nvPr/>
        </p:nvSpPr>
        <p:spPr>
          <a:xfrm flipH="true" flipV="true" rot="0">
            <a:off x="7973488" y="5950342"/>
            <a:ext cx="219412" cy="219412"/>
          </a:xfrm>
          <a:custGeom>
            <a:avLst/>
            <a:gdLst/>
            <a:ahLst/>
            <a:cxnLst/>
            <a:rect r="r" b="b" t="t" l="l"/>
            <a:pathLst>
              <a:path h="219412" w="219412">
                <a:moveTo>
                  <a:pt x="219411" y="219411"/>
                </a:moveTo>
                <a:lnTo>
                  <a:pt x="0" y="219411"/>
                </a:lnTo>
                <a:lnTo>
                  <a:pt x="0" y="0"/>
                </a:lnTo>
                <a:lnTo>
                  <a:pt x="219411" y="0"/>
                </a:lnTo>
                <a:lnTo>
                  <a:pt x="219411" y="21941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4"/>
            <a:stretch>
              <a:fillRect l="0" t="0" r="0" b="0"/>
            </a:stretch>
          </a:blipFill>
        </p:spPr>
      </p:sp>
      <p:sp>
        <p:nvSpPr>
          <p:cNvPr name="Freeform 11" id="11"/>
          <p:cNvSpPr/>
          <p:nvPr/>
        </p:nvSpPr>
        <p:spPr>
          <a:xfrm flipH="false" flipV="false" rot="0">
            <a:off x="1745686" y="2412166"/>
            <a:ext cx="5318572" cy="3166766"/>
          </a:xfrm>
          <a:custGeom>
            <a:avLst/>
            <a:gdLst/>
            <a:ahLst/>
            <a:cxnLst/>
            <a:rect r="r" b="b" t="t" l="l"/>
            <a:pathLst>
              <a:path h="3166766" w="5318572">
                <a:moveTo>
                  <a:pt x="0" y="0"/>
                </a:moveTo>
                <a:lnTo>
                  <a:pt x="5318572" y="0"/>
                </a:lnTo>
                <a:lnTo>
                  <a:pt x="5318572" y="3166767"/>
                </a:lnTo>
                <a:lnTo>
                  <a:pt x="0" y="3166767"/>
                </a:lnTo>
                <a:lnTo>
                  <a:pt x="0" y="0"/>
                </a:lnTo>
                <a:close/>
              </a:path>
            </a:pathLst>
          </a:custGeom>
          <a:blipFill>
            <a:blip r:embed="rId5"/>
            <a:stretch>
              <a:fillRect l="0" t="0" r="0" b="0"/>
            </a:stretch>
          </a:blipFill>
        </p:spPr>
      </p:sp>
      <p:sp>
        <p:nvSpPr>
          <p:cNvPr name="TextBox 12" id="12"/>
          <p:cNvSpPr txBox="true"/>
          <p:nvPr/>
        </p:nvSpPr>
        <p:spPr>
          <a:xfrm rot="0">
            <a:off x="7787171" y="2711868"/>
            <a:ext cx="9948858" cy="876300"/>
          </a:xfrm>
          <a:prstGeom prst="rect">
            <a:avLst/>
          </a:prstGeom>
        </p:spPr>
        <p:txBody>
          <a:bodyPr anchor="t" rtlCol="false" tIns="0" lIns="0" bIns="0" rIns="0">
            <a:spAutoFit/>
          </a:bodyPr>
          <a:lstStyle/>
          <a:p>
            <a:pPr algn="l">
              <a:lnSpc>
                <a:spcPts val="6480"/>
              </a:lnSpc>
            </a:pPr>
            <a:r>
              <a:rPr lang="en-US" sz="5400" b="true">
                <a:solidFill>
                  <a:srgbClr val="111111"/>
                </a:solidFill>
                <a:latin typeface="Poppins Bold"/>
                <a:ea typeface="Poppins Bold"/>
                <a:cs typeface="Poppins Bold"/>
                <a:sym typeface="Poppins Bold"/>
              </a:rPr>
              <a:t>3.7  Agentic AI  </a:t>
            </a:r>
          </a:p>
        </p:txBody>
      </p:sp>
      <p:sp>
        <p:nvSpPr>
          <p:cNvPr name="TextBox 13" id="13"/>
          <p:cNvSpPr txBox="true"/>
          <p:nvPr/>
        </p:nvSpPr>
        <p:spPr>
          <a:xfrm rot="0">
            <a:off x="8722116" y="3957450"/>
            <a:ext cx="6441852" cy="139700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VectorMind's Agentic AI capability is an AI that can autonomously plan, reason, and execute multi-step tasks with minimal human intervention, integrating across syst</a:t>
            </a:r>
            <a:r>
              <a:rPr lang="en-US" sz="2000">
                <a:solidFill>
                  <a:srgbClr val="111111"/>
                </a:solidFill>
                <a:latin typeface="Montserrat"/>
                <a:ea typeface="Montserrat"/>
                <a:cs typeface="Montserrat"/>
                <a:sym typeface="Montserrat"/>
              </a:rPr>
              <a:t>ems and data sources</a:t>
            </a:r>
            <a:r>
              <a:rPr lang="en-US" sz="2000">
                <a:solidFill>
                  <a:srgbClr val="111111"/>
                </a:solidFill>
                <a:latin typeface="Montserrat"/>
                <a:ea typeface="Montserrat"/>
                <a:cs typeface="Montserrat"/>
                <a:sym typeface="Montserrat"/>
              </a:rPr>
              <a:t>. </a:t>
            </a:r>
          </a:p>
        </p:txBody>
      </p:sp>
      <p:sp>
        <p:nvSpPr>
          <p:cNvPr name="TextBox 14" id="14"/>
          <p:cNvSpPr txBox="true"/>
          <p:nvPr/>
        </p:nvSpPr>
        <p:spPr>
          <a:xfrm rot="0">
            <a:off x="8722116" y="5725925"/>
            <a:ext cx="6441852" cy="139700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Agentic AI goes beyond answering questions. It acts, breaking down complex goals into s</a:t>
            </a:r>
            <a:r>
              <a:rPr lang="en-US" sz="2000">
                <a:solidFill>
                  <a:srgbClr val="111111"/>
                </a:solidFill>
                <a:latin typeface="Montserrat"/>
                <a:ea typeface="Montserrat"/>
                <a:cs typeface="Montserrat"/>
                <a:sym typeface="Montserrat"/>
              </a:rPr>
              <a:t>equential tasks, making</a:t>
            </a:r>
            <a:r>
              <a:rPr lang="en-US" sz="2000">
                <a:solidFill>
                  <a:srgbClr val="111111"/>
                </a:solidFill>
                <a:latin typeface="Montserrat"/>
                <a:ea typeface="Montserrat"/>
                <a:cs typeface="Montserrat"/>
                <a:sym typeface="Montserrat"/>
              </a:rPr>
              <a:t> decisions, and comple</a:t>
            </a:r>
            <a:r>
              <a:rPr lang="en-US" sz="2000">
                <a:solidFill>
                  <a:srgbClr val="111111"/>
                </a:solidFill>
                <a:latin typeface="Montserrat"/>
                <a:ea typeface="Montserrat"/>
                <a:cs typeface="Montserrat"/>
                <a:sym typeface="Montserrat"/>
              </a:rPr>
              <a:t>ting end-to-end business processes autonomously. </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760265"/>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Unde</a:t>
            </a:r>
            <a:r>
              <a:rPr lang="en-US" b="true" sz="2499">
                <a:solidFill>
                  <a:srgbClr val="111111"/>
                </a:solidFill>
                <a:latin typeface="Montserrat Bold"/>
                <a:ea typeface="Montserrat Bold"/>
                <a:cs typeface="Montserrat Bold"/>
                <a:sym typeface="Montserrat Bold"/>
              </a:rPr>
              <a:t>rstanding Agentic Prompting </a:t>
            </a:r>
          </a:p>
        </p:txBody>
      </p:sp>
      <p:sp>
        <p:nvSpPr>
          <p:cNvPr name="TextBox 5" id="5"/>
          <p:cNvSpPr txBox="true"/>
          <p:nvPr/>
        </p:nvSpPr>
        <p:spPr>
          <a:xfrm rot="0">
            <a:off x="1028700" y="3367826"/>
            <a:ext cx="15908935" cy="6921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Ag</a:t>
            </a:r>
            <a:r>
              <a:rPr lang="en-US" sz="2000">
                <a:solidFill>
                  <a:srgbClr val="111111"/>
                </a:solidFill>
                <a:latin typeface="Montserrat"/>
                <a:ea typeface="Montserrat"/>
                <a:cs typeface="Montserrat"/>
                <a:sym typeface="Montserrat"/>
              </a:rPr>
              <a:t>entic p</a:t>
            </a:r>
            <a:r>
              <a:rPr lang="en-US" sz="2000">
                <a:solidFill>
                  <a:srgbClr val="111111"/>
                </a:solidFill>
                <a:latin typeface="Montserrat"/>
                <a:ea typeface="Montserrat"/>
                <a:cs typeface="Montserrat"/>
                <a:sym typeface="Montserrat"/>
              </a:rPr>
              <a:t>r</a:t>
            </a:r>
            <a:r>
              <a:rPr lang="en-US" sz="2000">
                <a:solidFill>
                  <a:srgbClr val="111111"/>
                </a:solidFill>
                <a:latin typeface="Montserrat"/>
                <a:ea typeface="Montserrat"/>
                <a:cs typeface="Montserrat"/>
                <a:sym typeface="Montserrat"/>
              </a:rPr>
              <a:t>ompt</a:t>
            </a:r>
            <a:r>
              <a:rPr lang="en-US" sz="2000">
                <a:solidFill>
                  <a:srgbClr val="111111"/>
                </a:solidFill>
                <a:latin typeface="Montserrat"/>
                <a:ea typeface="Montserrat"/>
                <a:cs typeface="Montserrat"/>
                <a:sym typeface="Montserrat"/>
              </a:rPr>
              <a:t>s d</a:t>
            </a:r>
            <a:r>
              <a:rPr lang="en-US" sz="2000">
                <a:solidFill>
                  <a:srgbClr val="111111"/>
                </a:solidFill>
                <a:latin typeface="Montserrat"/>
                <a:ea typeface="Montserrat"/>
                <a:cs typeface="Montserrat"/>
                <a:sym typeface="Montserrat"/>
              </a:rPr>
              <a:t>iffer f</a:t>
            </a:r>
            <a:r>
              <a:rPr lang="en-US" sz="2000">
                <a:solidFill>
                  <a:srgbClr val="111111"/>
                </a:solidFill>
                <a:latin typeface="Montserrat"/>
                <a:ea typeface="Montserrat"/>
                <a:cs typeface="Montserrat"/>
                <a:sym typeface="Montserrat"/>
              </a:rPr>
              <a:t>ro</a:t>
            </a:r>
            <a:r>
              <a:rPr lang="en-US" sz="2000">
                <a:solidFill>
                  <a:srgbClr val="111111"/>
                </a:solidFill>
                <a:latin typeface="Montserrat"/>
                <a:ea typeface="Montserrat"/>
                <a:cs typeface="Montserrat"/>
                <a:sym typeface="Montserrat"/>
              </a:rPr>
              <a:t>m standard prompts — they define </a:t>
            </a:r>
            <a:r>
              <a:rPr lang="en-US" b="true" sz="2000">
                <a:solidFill>
                  <a:srgbClr val="111111"/>
                </a:solidFill>
                <a:latin typeface="Montserrat Bold"/>
                <a:ea typeface="Montserrat Bold"/>
                <a:cs typeface="Montserrat Bold"/>
                <a:sym typeface="Montserrat Bold"/>
              </a:rPr>
              <a:t>goals</a:t>
            </a:r>
            <a:r>
              <a:rPr lang="en-US" sz="2000">
                <a:solidFill>
                  <a:srgbClr val="111111"/>
                </a:solidFill>
                <a:latin typeface="Montserrat"/>
                <a:ea typeface="Montserrat"/>
                <a:cs typeface="Montserrat"/>
                <a:sym typeface="Montserrat"/>
              </a:rPr>
              <a:t>, not just tasks, and give the AI permission to </a:t>
            </a:r>
            <a:r>
              <a:rPr lang="en-US" b="true" sz="2000">
                <a:solidFill>
                  <a:srgbClr val="111111"/>
                </a:solidFill>
                <a:latin typeface="Montserrat Bold"/>
                <a:ea typeface="Montserrat Bold"/>
                <a:cs typeface="Montserrat Bold"/>
                <a:sym typeface="Montserrat Bold"/>
              </a:rPr>
              <a:t>plan and execute</a:t>
            </a:r>
            <a:r>
              <a:rPr lang="en-US" sz="2000">
                <a:solidFill>
                  <a:srgbClr val="111111"/>
                </a:solidFill>
                <a:latin typeface="Montserrat"/>
                <a:ea typeface="Montserrat"/>
                <a:cs typeface="Montserrat"/>
                <a:sym typeface="Montserrat"/>
              </a:rPr>
              <a:t> autonomously. </a:t>
            </a:r>
          </a:p>
        </p:txBody>
      </p:sp>
      <p:grpSp>
        <p:nvGrpSpPr>
          <p:cNvPr name="Group 6" id="6"/>
          <p:cNvGrpSpPr/>
          <p:nvPr/>
        </p:nvGrpSpPr>
        <p:grpSpPr>
          <a:xfrm rot="0">
            <a:off x="1028700" y="4288576"/>
            <a:ext cx="15908935" cy="2931487"/>
            <a:chOff x="0" y="0"/>
            <a:chExt cx="21211914" cy="3908650"/>
          </a:xfrm>
        </p:grpSpPr>
        <p:grpSp>
          <p:nvGrpSpPr>
            <p:cNvPr name="Group 7" id="7"/>
            <p:cNvGrpSpPr/>
            <p:nvPr/>
          </p:nvGrpSpPr>
          <p:grpSpPr>
            <a:xfrm rot="0">
              <a:off x="0" y="0"/>
              <a:ext cx="21211914" cy="3908650"/>
              <a:chOff x="0" y="0"/>
              <a:chExt cx="4190008" cy="772079"/>
            </a:xfrm>
          </p:grpSpPr>
          <p:sp>
            <p:nvSpPr>
              <p:cNvPr name="Freeform 8" id="8"/>
              <p:cNvSpPr/>
              <p:nvPr/>
            </p:nvSpPr>
            <p:spPr>
              <a:xfrm flipH="false" flipV="false" rot="0">
                <a:off x="0" y="0"/>
                <a:ext cx="4190008" cy="772079"/>
              </a:xfrm>
              <a:custGeom>
                <a:avLst/>
                <a:gdLst/>
                <a:ahLst/>
                <a:cxnLst/>
                <a:rect r="r" b="b" t="t" l="l"/>
                <a:pathLst>
                  <a:path h="772079" w="4190008">
                    <a:moveTo>
                      <a:pt x="11193" y="0"/>
                    </a:moveTo>
                    <a:lnTo>
                      <a:pt x="4178815" y="0"/>
                    </a:lnTo>
                    <a:cubicBezTo>
                      <a:pt x="4181784" y="0"/>
                      <a:pt x="4184631" y="1179"/>
                      <a:pt x="4186730" y="3278"/>
                    </a:cubicBezTo>
                    <a:cubicBezTo>
                      <a:pt x="4188828" y="5377"/>
                      <a:pt x="4190008" y="8224"/>
                      <a:pt x="4190008" y="11193"/>
                    </a:cubicBezTo>
                    <a:lnTo>
                      <a:pt x="4190008" y="760886"/>
                    </a:lnTo>
                    <a:cubicBezTo>
                      <a:pt x="4190008" y="767068"/>
                      <a:pt x="4184996" y="772079"/>
                      <a:pt x="4178815" y="772079"/>
                    </a:cubicBezTo>
                    <a:lnTo>
                      <a:pt x="11193" y="772079"/>
                    </a:lnTo>
                    <a:cubicBezTo>
                      <a:pt x="8224" y="772079"/>
                      <a:pt x="5377" y="770900"/>
                      <a:pt x="3278" y="768801"/>
                    </a:cubicBezTo>
                    <a:cubicBezTo>
                      <a:pt x="1179" y="766702"/>
                      <a:pt x="0" y="763855"/>
                      <a:pt x="0" y="76088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895904"/>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32691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Standard Prompt:</a:t>
              </a:r>
              <a:r>
                <a:rPr lang="en-US" sz="2000">
                  <a:solidFill>
                    <a:srgbClr val="000000"/>
                  </a:solidFill>
                  <a:latin typeface="Anca Coder"/>
                  <a:ea typeface="Anca Coder"/>
                  <a:cs typeface="Anca Coder"/>
                  <a:sym typeface="Anca Coder"/>
                </a:rPr>
                <a:t> "Summarise this report."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Agentic Prompt:</a:t>
              </a:r>
              <a:r>
                <a:rPr lang="en-US" sz="2000">
                  <a:solidFill>
                    <a:srgbClr val="000000"/>
                  </a:solidFill>
                  <a:latin typeface="Anca Coder"/>
                  <a:ea typeface="Anca Coder"/>
                  <a:cs typeface="Anca Coder"/>
                  <a:sym typeface="Anca Coder"/>
                </a:rPr>
                <a:t> "Review all overdue c</a:t>
              </a:r>
              <a:r>
                <a:rPr lang="en-US" sz="2000">
                  <a:solidFill>
                    <a:srgbClr val="000000"/>
                  </a:solidFill>
                  <a:latin typeface="Anca Coder"/>
                  <a:ea typeface="Anca Coder"/>
                  <a:cs typeface="Anca Coder"/>
                  <a:sym typeface="Anca Coder"/>
                </a:rPr>
                <a:t>lient accounts,</a:t>
              </a:r>
            </a:p>
            <a:p>
              <a:pPr algn="l">
                <a:lnSpc>
                  <a:spcPts val="2800"/>
                </a:lnSpc>
              </a:pPr>
              <a:r>
                <a:rPr lang="en-US" sz="2000">
                  <a:solidFill>
                    <a:srgbClr val="000000"/>
                  </a:solidFill>
                  <a:latin typeface="Anca Coder"/>
                  <a:ea typeface="Anca Coder"/>
                  <a:cs typeface="Anca Coder"/>
                  <a:sym typeface="Anca Coder"/>
                </a:rPr>
                <a:t>identify those at risk of escalation,                 </a:t>
              </a:r>
            </a:p>
            <a:p>
              <a:pPr algn="l">
                <a:lnSpc>
                  <a:spcPts val="2800"/>
                </a:lnSpc>
              </a:pPr>
              <a:r>
                <a:rPr lang="en-US" sz="2000">
                  <a:solidFill>
                    <a:srgbClr val="000000"/>
                  </a:solidFill>
                  <a:latin typeface="Anca Coder"/>
                  <a:ea typeface="Anca Coder"/>
                  <a:cs typeface="Anca Coder"/>
                  <a:sym typeface="Anca Coder"/>
                </a:rPr>
                <a:t>draft personalised outreach emails for each,                 </a:t>
              </a:r>
            </a:p>
            <a:p>
              <a:pPr algn="l">
                <a:lnSpc>
                  <a:spcPts val="2800"/>
                </a:lnSpc>
              </a:pPr>
              <a:r>
                <a:rPr lang="en-US" sz="2000">
                  <a:solidFill>
                    <a:srgbClr val="000000"/>
                  </a:solidFill>
                  <a:latin typeface="Anca Coder"/>
                  <a:ea typeface="Anca Coder"/>
                  <a:cs typeface="Anca Coder"/>
                  <a:sym typeface="Anca Coder"/>
                </a:rPr>
                <a:t>and prepare a summary report for the                 </a:t>
              </a:r>
            </a:p>
            <a:p>
              <a:pPr algn="l">
                <a:lnSpc>
                  <a:spcPts val="2800"/>
                </a:lnSpc>
              </a:pPr>
              <a:r>
                <a:rPr lang="en-US" sz="2000">
                  <a:solidFill>
                    <a:srgbClr val="000000"/>
                  </a:solidFill>
                  <a:latin typeface="Anca Coder"/>
                  <a:ea typeface="Anca Coder"/>
                  <a:cs typeface="Anca Coder"/>
                  <a:sym typeface="Anca Coder"/>
                </a:rPr>
                <a:t>collections manager — then flag for approval." </a:t>
              </a:r>
            </a:p>
          </p:txBody>
        </p:sp>
      </p:gr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Agentic</a:t>
            </a:r>
            <a:r>
              <a:rPr lang="en-US" sz="2000">
                <a:solidFill>
                  <a:srgbClr val="111111"/>
                </a:solidFill>
                <a:latin typeface="Montserrat"/>
                <a:ea typeface="Montserrat"/>
                <a:cs typeface="Montserrat"/>
                <a:sym typeface="Montserrat"/>
              </a:rPr>
              <a:t> Research &amp; Report Generation </a:t>
            </a:r>
          </a:p>
        </p:txBody>
      </p:sp>
      <p:grpSp>
        <p:nvGrpSpPr>
          <p:cNvPr name="Group 6" id="6"/>
          <p:cNvGrpSpPr/>
          <p:nvPr/>
        </p:nvGrpSpPr>
        <p:grpSpPr>
          <a:xfrm rot="0">
            <a:off x="1028700" y="3859838"/>
            <a:ext cx="15908935" cy="6103312"/>
            <a:chOff x="0" y="0"/>
            <a:chExt cx="21211914" cy="8137750"/>
          </a:xfrm>
        </p:grpSpPr>
        <p:grpSp>
          <p:nvGrpSpPr>
            <p:cNvPr name="Group 7" id="7"/>
            <p:cNvGrpSpPr/>
            <p:nvPr/>
          </p:nvGrpSpPr>
          <p:grpSpPr>
            <a:xfrm rot="0">
              <a:off x="0" y="0"/>
              <a:ext cx="21211914" cy="8137750"/>
              <a:chOff x="0" y="0"/>
              <a:chExt cx="4190008" cy="1607457"/>
            </a:xfrm>
          </p:grpSpPr>
          <p:sp>
            <p:nvSpPr>
              <p:cNvPr name="Freeform 8" id="8"/>
              <p:cNvSpPr/>
              <p:nvPr/>
            </p:nvSpPr>
            <p:spPr>
              <a:xfrm flipH="false" flipV="false" rot="0">
                <a:off x="0" y="0"/>
                <a:ext cx="4190008" cy="1607457"/>
              </a:xfrm>
              <a:custGeom>
                <a:avLst/>
                <a:gdLst/>
                <a:ahLst/>
                <a:cxnLst/>
                <a:rect r="r" b="b" t="t" l="l"/>
                <a:pathLst>
                  <a:path h="1607457" w="4190008">
                    <a:moveTo>
                      <a:pt x="11193" y="0"/>
                    </a:moveTo>
                    <a:lnTo>
                      <a:pt x="4178815" y="0"/>
                    </a:lnTo>
                    <a:cubicBezTo>
                      <a:pt x="4181784" y="0"/>
                      <a:pt x="4184631" y="1179"/>
                      <a:pt x="4186730" y="3278"/>
                    </a:cubicBezTo>
                    <a:cubicBezTo>
                      <a:pt x="4188828" y="5377"/>
                      <a:pt x="4190008" y="8224"/>
                      <a:pt x="4190008" y="11193"/>
                    </a:cubicBezTo>
                    <a:lnTo>
                      <a:pt x="4190008" y="1596264"/>
                    </a:lnTo>
                    <a:cubicBezTo>
                      <a:pt x="4190008" y="1602446"/>
                      <a:pt x="4184996" y="1607457"/>
                      <a:pt x="4178815" y="1607457"/>
                    </a:cubicBezTo>
                    <a:lnTo>
                      <a:pt x="11193" y="1607457"/>
                    </a:lnTo>
                    <a:cubicBezTo>
                      <a:pt x="8224" y="1607457"/>
                      <a:pt x="5377" y="1606278"/>
                      <a:pt x="3278" y="1604178"/>
                    </a:cubicBezTo>
                    <a:cubicBezTo>
                      <a:pt x="1179" y="1602079"/>
                      <a:pt x="0" y="1599233"/>
                      <a:pt x="0" y="159626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73128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74982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GOAL: </a:t>
              </a:r>
              <a:r>
                <a:rPr lang="en-US" sz="2000">
                  <a:solidFill>
                    <a:srgbClr val="000000"/>
                  </a:solidFill>
                  <a:latin typeface="Anca Coder"/>
                  <a:ea typeface="Anca Coder"/>
                  <a:cs typeface="Anca Coder"/>
                  <a:sym typeface="Anca Coder"/>
                </a:rPr>
                <a:t>Produce a comprehensive competitive analysis report for our Q3 board presentation.</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AGENT</a:t>
              </a:r>
              <a:r>
                <a:rPr lang="en-US" sz="2000">
                  <a:solidFill>
                    <a:srgbClr val="000000"/>
                  </a:solidFill>
                  <a:latin typeface="Anca Coder"/>
                  <a:ea typeface="Anca Coder"/>
                  <a:cs typeface="Anca Coder"/>
                  <a:sym typeface="Anca Coder"/>
                </a:rPr>
                <a:t> </a:t>
              </a:r>
              <a:r>
                <a:rPr lang="en-US" sz="2000" b="true">
                  <a:solidFill>
                    <a:srgbClr val="000000"/>
                  </a:solidFill>
                  <a:latin typeface="Anca Coder Bold"/>
                  <a:ea typeface="Anca Coder Bold"/>
                  <a:cs typeface="Anca Coder Bold"/>
                  <a:sym typeface="Anca Coder Bold"/>
                </a:rPr>
                <a:t>INSTRUCTIONS:</a:t>
              </a:r>
            </a:p>
            <a:p>
              <a:pPr algn="l">
                <a:lnSpc>
                  <a:spcPts val="2800"/>
                </a:lnSpc>
              </a:pPr>
              <a:r>
                <a:rPr lang="en-US" sz="2000">
                  <a:solidFill>
                    <a:srgbClr val="000000"/>
                  </a:solidFill>
                  <a:latin typeface="Anca Coder"/>
                  <a:ea typeface="Anca Coder"/>
                  <a:cs typeface="Anca Coder"/>
                  <a:sym typeface="Anca Coder"/>
                </a:rPr>
                <a:t>1.</a:t>
              </a:r>
              <a:r>
                <a:rPr lang="en-US" sz="2000" b="true">
                  <a:solidFill>
                    <a:srgbClr val="000000"/>
                  </a:solidFill>
                  <a:latin typeface="Anca Coder Bold"/>
                  <a:ea typeface="Anca Coder Bold"/>
                  <a:cs typeface="Anca Coder Bold"/>
                  <a:sym typeface="Anca Coder Bold"/>
                </a:rPr>
                <a:t> </a:t>
              </a:r>
              <a:r>
                <a:rPr lang="en-US" sz="2000">
                  <a:solidFill>
                    <a:srgbClr val="000000"/>
                  </a:solidFill>
                  <a:latin typeface="Anca Coder"/>
                  <a:ea typeface="Anca Coder"/>
                  <a:cs typeface="Anca Coder"/>
                  <a:sym typeface="Anca Coder"/>
                </a:rPr>
                <a:t>Review all compet</a:t>
              </a:r>
              <a:r>
                <a:rPr lang="en-US" sz="2000">
                  <a:solidFill>
                    <a:srgbClr val="000000"/>
                  </a:solidFill>
                  <a:latin typeface="Anca Coder"/>
                  <a:ea typeface="Anca Coder"/>
                  <a:cs typeface="Anca Coder"/>
                  <a:sym typeface="Anca Coder"/>
                </a:rPr>
                <a:t>itor documents in the Market Intelligence  Knowledge Node</a:t>
              </a:r>
            </a:p>
            <a:p>
              <a:pPr algn="l">
                <a:lnSpc>
                  <a:spcPts val="2800"/>
                </a:lnSpc>
              </a:pPr>
              <a:r>
                <a:rPr lang="en-US" sz="2000">
                  <a:solidFill>
                    <a:srgbClr val="000000"/>
                  </a:solidFill>
                  <a:latin typeface="Anca Coder"/>
                  <a:ea typeface="Anca Coder"/>
                  <a:cs typeface="Anca Coder"/>
                  <a:sym typeface="Anca Coder"/>
                </a:rPr>
                <a:t>2. Identify pricing, product, and positioning changes  in the last 6 months</a:t>
              </a:r>
            </a:p>
            <a:p>
              <a:pPr algn="l">
                <a:lnSpc>
                  <a:spcPts val="2800"/>
                </a:lnSpc>
              </a:pPr>
              <a:r>
                <a:rPr lang="en-US" sz="2000">
                  <a:solidFill>
                    <a:srgbClr val="000000"/>
                  </a:solidFill>
                  <a:latin typeface="Anca Coder"/>
                  <a:ea typeface="Anca Coder"/>
                  <a:cs typeface="Anca Coder"/>
                  <a:sym typeface="Anca Coder"/>
                </a:rPr>
                <a:t>3. Cross-reference with our internal sales win/loss data</a:t>
              </a:r>
            </a:p>
            <a:p>
              <a:pPr algn="l">
                <a:lnSpc>
                  <a:spcPts val="2800"/>
                </a:lnSpc>
              </a:pPr>
              <a:r>
                <a:rPr lang="en-US" sz="2000">
                  <a:solidFill>
                    <a:srgbClr val="000000"/>
                  </a:solidFill>
                  <a:latin typeface="Anca Coder"/>
                  <a:ea typeface="Anca Coder"/>
                  <a:cs typeface="Anca Coder"/>
                  <a:sym typeface="Anca Coder"/>
                </a:rPr>
                <a:t>4. Generate a structured competitive analysis report</a:t>
              </a:r>
            </a:p>
            <a:p>
              <a:pPr algn="l">
                <a:lnSpc>
                  <a:spcPts val="2800"/>
                </a:lnSpc>
              </a:pPr>
              <a:r>
                <a:rPr lang="en-US" sz="2000">
                  <a:solidFill>
                    <a:srgbClr val="000000"/>
                  </a:solidFill>
                  <a:latin typeface="Anca Coder"/>
                  <a:ea typeface="Anca Coder"/>
                  <a:cs typeface="Anca Coder"/>
                  <a:sym typeface="Anca Coder"/>
                </a:rPr>
                <a:t>5. Highlight top 3 strategic recommendations</a:t>
              </a:r>
            </a:p>
            <a:p>
              <a:pPr algn="l">
                <a:lnSpc>
                  <a:spcPts val="2800"/>
                </a:lnSpc>
              </a:pPr>
              <a:r>
                <a:rPr lang="en-US" sz="2000">
                  <a:solidFill>
                    <a:srgbClr val="000000"/>
                  </a:solidFill>
                  <a:latin typeface="Anca Coder"/>
                  <a:ea typeface="Anca Coder"/>
                  <a:cs typeface="Anca Coder"/>
                  <a:sym typeface="Anca Coder"/>
                </a:rPr>
                <a:t>6. Format as a board-ready presentation outline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CONSTRAINTS: </a:t>
              </a:r>
            </a:p>
            <a:p>
              <a:pPr algn="l">
                <a:lnSpc>
                  <a:spcPts val="2800"/>
                </a:lnSpc>
              </a:pPr>
              <a:r>
                <a:rPr lang="en-US" sz="2000">
                  <a:solidFill>
                    <a:srgbClr val="000000"/>
                  </a:solidFill>
                  <a:latin typeface="Anca Coder"/>
                  <a:ea typeface="Anca Coder"/>
                  <a:cs typeface="Anca Coder"/>
                  <a:sym typeface="Anca Coder"/>
                </a:rPr>
                <a:t>- Use only information from approved Knowledge Nodes</a:t>
              </a:r>
            </a:p>
            <a:p>
              <a:pPr algn="l">
                <a:lnSpc>
                  <a:spcPts val="2800"/>
                </a:lnSpc>
              </a:pPr>
              <a:r>
                <a:rPr lang="en-US" sz="2000">
                  <a:solidFill>
                    <a:srgbClr val="000000"/>
                  </a:solidFill>
                  <a:latin typeface="Anca Coder"/>
                  <a:ea typeface="Anca Coder"/>
                  <a:cs typeface="Anca Coder"/>
                  <a:sym typeface="Anca Coder"/>
                </a:rPr>
                <a:t>- Flag any areas where data is insufficient</a:t>
              </a:r>
            </a:p>
            <a:p>
              <a:pPr algn="l">
                <a:lnSpc>
                  <a:spcPts val="2800"/>
                </a:lnSpc>
              </a:pPr>
              <a:r>
                <a:rPr lang="en-US" sz="2000">
                  <a:solidFill>
                    <a:srgbClr val="000000"/>
                  </a:solidFill>
                  <a:latin typeface="Anca Coder"/>
                  <a:ea typeface="Anca Coder"/>
                  <a:cs typeface="Anca Coder"/>
                  <a:sym typeface="Anca Coder"/>
                </a:rPr>
                <a:t>- Present findings suitable for C-suite audience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OUTPUT: </a:t>
              </a:r>
              <a:r>
                <a:rPr lang="en-US" sz="2000">
                  <a:solidFill>
                    <a:srgbClr val="000000"/>
                  </a:solidFill>
                  <a:latin typeface="Anca Coder"/>
                  <a:ea typeface="Anca Coder"/>
                  <a:cs typeface="Anca Coder"/>
                  <a:sym typeface="Anca Coder"/>
                </a:rPr>
                <a:t>Full report + executive summary (max 300 words)</a:t>
              </a:r>
              <a:r>
                <a:rPr lang="en-US" b="true" sz="2000">
                  <a:solidFill>
                    <a:srgbClr val="000000"/>
                  </a:solidFill>
                  <a:latin typeface="Anca Coder Bold"/>
                  <a:ea typeface="Anca Coder Bold"/>
                  <a:cs typeface="Anca Coder Bold"/>
                  <a:sym typeface="Anca Coder Bold"/>
                </a:rPr>
                <a:t> </a:t>
              </a:r>
            </a:p>
          </p:txBody>
        </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114820"/>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2722382"/>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Agentic</a:t>
            </a:r>
            <a:r>
              <a:rPr lang="en-US" sz="2000">
                <a:solidFill>
                  <a:srgbClr val="111111"/>
                </a:solidFill>
                <a:latin typeface="Montserrat"/>
                <a:ea typeface="Montserrat"/>
                <a:cs typeface="Montserrat"/>
                <a:sym typeface="Montserrat"/>
              </a:rPr>
              <a:t> Customer Onboarding </a:t>
            </a:r>
          </a:p>
        </p:txBody>
      </p:sp>
      <p:grpSp>
        <p:nvGrpSpPr>
          <p:cNvPr name="Group 6" id="6"/>
          <p:cNvGrpSpPr/>
          <p:nvPr/>
        </p:nvGrpSpPr>
        <p:grpSpPr>
          <a:xfrm rot="0">
            <a:off x="1028700" y="3290707"/>
            <a:ext cx="15908935" cy="6808162"/>
            <a:chOff x="0" y="0"/>
            <a:chExt cx="21211914" cy="9077550"/>
          </a:xfrm>
        </p:grpSpPr>
        <p:grpSp>
          <p:nvGrpSpPr>
            <p:cNvPr name="Group 7" id="7"/>
            <p:cNvGrpSpPr/>
            <p:nvPr/>
          </p:nvGrpSpPr>
          <p:grpSpPr>
            <a:xfrm rot="0">
              <a:off x="0" y="0"/>
              <a:ext cx="21211914" cy="9077550"/>
              <a:chOff x="0" y="0"/>
              <a:chExt cx="4190008" cy="1793096"/>
            </a:xfrm>
          </p:grpSpPr>
          <p:sp>
            <p:nvSpPr>
              <p:cNvPr name="Freeform 8" id="8"/>
              <p:cNvSpPr/>
              <p:nvPr/>
            </p:nvSpPr>
            <p:spPr>
              <a:xfrm flipH="false" flipV="false" rot="0">
                <a:off x="0" y="0"/>
                <a:ext cx="4190008" cy="1793096"/>
              </a:xfrm>
              <a:custGeom>
                <a:avLst/>
                <a:gdLst/>
                <a:ahLst/>
                <a:cxnLst/>
                <a:rect r="r" b="b" t="t" l="l"/>
                <a:pathLst>
                  <a:path h="1793096" w="4190008">
                    <a:moveTo>
                      <a:pt x="11193" y="0"/>
                    </a:moveTo>
                    <a:lnTo>
                      <a:pt x="4178815" y="0"/>
                    </a:lnTo>
                    <a:cubicBezTo>
                      <a:pt x="4181784" y="0"/>
                      <a:pt x="4184631" y="1179"/>
                      <a:pt x="4186730" y="3278"/>
                    </a:cubicBezTo>
                    <a:cubicBezTo>
                      <a:pt x="4188828" y="5377"/>
                      <a:pt x="4190008" y="8224"/>
                      <a:pt x="4190008" y="11193"/>
                    </a:cubicBezTo>
                    <a:lnTo>
                      <a:pt x="4190008" y="1781903"/>
                    </a:lnTo>
                    <a:cubicBezTo>
                      <a:pt x="4190008" y="1784872"/>
                      <a:pt x="4188828" y="1787719"/>
                      <a:pt x="4186730" y="1789818"/>
                    </a:cubicBezTo>
                    <a:cubicBezTo>
                      <a:pt x="4184631" y="1791917"/>
                      <a:pt x="4181784" y="1793096"/>
                      <a:pt x="4178815" y="1793096"/>
                    </a:cubicBezTo>
                    <a:lnTo>
                      <a:pt x="11193" y="1793096"/>
                    </a:lnTo>
                    <a:cubicBezTo>
                      <a:pt x="8224" y="1793096"/>
                      <a:pt x="5377" y="1791917"/>
                      <a:pt x="3278" y="1789818"/>
                    </a:cubicBezTo>
                    <a:cubicBezTo>
                      <a:pt x="1179" y="1787719"/>
                      <a:pt x="0" y="1784872"/>
                      <a:pt x="0" y="1781903"/>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916921"/>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84380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GOAL: </a:t>
              </a:r>
              <a:r>
                <a:rPr lang="en-US" sz="2000">
                  <a:solidFill>
                    <a:srgbClr val="000000"/>
                  </a:solidFill>
                  <a:latin typeface="Anca Coder"/>
                  <a:ea typeface="Anca Coder"/>
                  <a:cs typeface="Anca Coder"/>
                  <a:sym typeface="Anca Coder"/>
                </a:rPr>
                <a:t>Automate the new enterprise customer onboarding knowledge pack creation process.</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AGENT INSTRUCTIONS:</a:t>
              </a:r>
            </a:p>
            <a:p>
              <a:pPr algn="l">
                <a:lnSpc>
                  <a:spcPts val="2800"/>
                </a:lnSpc>
              </a:pPr>
              <a:r>
                <a:rPr lang="en-US" sz="2000">
                  <a:solidFill>
                    <a:srgbClr val="000000"/>
                  </a:solidFill>
                  <a:latin typeface="Anca Coder"/>
                  <a:ea typeface="Anca Coder"/>
                  <a:cs typeface="Anca Coder"/>
                  <a:sym typeface="Anca Coder"/>
                </a:rPr>
                <a:t>1. Retrieve customer profile from [Cus</a:t>
              </a:r>
              <a:r>
                <a:rPr lang="en-US" sz="2000">
                  <a:solidFill>
                    <a:srgbClr val="000000"/>
                  </a:solidFill>
                  <a:latin typeface="Anca Coder"/>
                  <a:ea typeface="Anca Coder"/>
                  <a:cs typeface="Anca Coder"/>
                  <a:sym typeface="Anca Coder"/>
                </a:rPr>
                <a:t>tomer Name] intake form</a:t>
              </a:r>
            </a:p>
            <a:p>
              <a:pPr algn="l">
                <a:lnSpc>
                  <a:spcPts val="2800"/>
                </a:lnSpc>
              </a:pPr>
              <a:r>
                <a:rPr lang="en-US" sz="2000">
                  <a:solidFill>
                    <a:srgbClr val="000000"/>
                  </a:solidFill>
                  <a:latin typeface="Anca Coder"/>
                  <a:ea typeface="Anca Coder"/>
                  <a:cs typeface="Anca Coder"/>
                  <a:sym typeface="Anca Coder"/>
                </a:rPr>
                <a:t>2. Pull relevant product documentation from the  Product Knowledge Node matching their purchased modules</a:t>
              </a:r>
            </a:p>
            <a:p>
              <a:pPr algn="l">
                <a:lnSpc>
                  <a:spcPts val="2800"/>
                </a:lnSpc>
              </a:pPr>
              <a:r>
                <a:rPr lang="en-US" sz="2000">
                  <a:solidFill>
                    <a:srgbClr val="000000"/>
                  </a:solidFill>
                  <a:latin typeface="Anca Coder"/>
                  <a:ea typeface="Anca Coder"/>
                  <a:cs typeface="Anca Coder"/>
                  <a:sym typeface="Anca Coder"/>
                </a:rPr>
                <a:t>3. Customise the welcome documentation with customer-specific details</a:t>
              </a:r>
            </a:p>
            <a:p>
              <a:pPr algn="l">
                <a:lnSpc>
                  <a:spcPts val="2800"/>
                </a:lnSpc>
              </a:pPr>
              <a:r>
                <a:rPr lang="en-US" sz="2000">
                  <a:solidFill>
                    <a:srgbClr val="000000"/>
                  </a:solidFill>
                  <a:latin typeface="Anca Coder"/>
                  <a:ea typeface="Anca Coder"/>
                  <a:cs typeface="Anca Coder"/>
                  <a:sym typeface="Anca Coder"/>
                </a:rPr>
                <a:t>4. Generate a personalised onboarding checklist</a:t>
              </a:r>
            </a:p>
            <a:p>
              <a:pPr algn="l">
                <a:lnSpc>
                  <a:spcPts val="2800"/>
                </a:lnSpc>
              </a:pPr>
              <a:r>
                <a:rPr lang="en-US" sz="2000">
                  <a:solidFill>
                    <a:srgbClr val="000000"/>
                  </a:solidFill>
                  <a:latin typeface="Anca Coder"/>
                  <a:ea typeface="Anca Coder"/>
                  <a:cs typeface="Anca Coder"/>
                  <a:sym typeface="Anca Coder"/>
                </a:rPr>
                <a:t>5. Draft welcome email from the Account Manager</a:t>
              </a:r>
            </a:p>
            <a:p>
              <a:pPr algn="l">
                <a:lnSpc>
                  <a:spcPts val="2800"/>
                </a:lnSpc>
              </a:pPr>
              <a:r>
                <a:rPr lang="en-US" sz="2000">
                  <a:solidFill>
                    <a:srgbClr val="000000"/>
                  </a:solidFill>
                  <a:latin typeface="Anca Coder"/>
                  <a:ea typeface="Anca Coder"/>
                  <a:cs typeface="Anca Coder"/>
                  <a:sym typeface="Anca Coder"/>
                </a:rPr>
                <a:t>6. Create a 30-day success milestone plan</a:t>
              </a:r>
            </a:p>
            <a:p>
              <a:pPr algn="l">
                <a:lnSpc>
                  <a:spcPts val="2800"/>
                </a:lnSpc>
              </a:pPr>
              <a:r>
                <a:rPr lang="en-US" sz="2000">
                  <a:solidFill>
                    <a:srgbClr val="000000"/>
                  </a:solidFill>
                  <a:latin typeface="Anca Coder"/>
                  <a:ea typeface="Anca Coder"/>
                  <a:cs typeface="Anca Coder"/>
                  <a:sym typeface="Anca Coder"/>
                </a:rPr>
                <a:t>7. Compile all into a structured onboarding document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CONSTRAINTS:</a:t>
              </a:r>
            </a:p>
            <a:p>
              <a:pPr algn="l">
                <a:lnSpc>
                  <a:spcPts val="2800"/>
                </a:lnSpc>
              </a:pPr>
              <a:r>
                <a:rPr lang="en-US" sz="2000">
                  <a:solidFill>
                    <a:srgbClr val="000000"/>
                  </a:solidFill>
                  <a:latin typeface="Anca Coder"/>
                  <a:ea typeface="Anca Coder"/>
                  <a:cs typeface="Anca Coder"/>
                  <a:sym typeface="Anca Coder"/>
                </a:rPr>
                <a:t>- All communications must use approved brand voice</a:t>
              </a:r>
            </a:p>
            <a:p>
              <a:pPr algn="l">
                <a:lnSpc>
                  <a:spcPts val="2800"/>
                </a:lnSpc>
              </a:pPr>
              <a:r>
                <a:rPr lang="en-US" sz="2000">
                  <a:solidFill>
                    <a:srgbClr val="000000"/>
                  </a:solidFill>
                  <a:latin typeface="Anca Coder"/>
                  <a:ea typeface="Anca Coder"/>
                  <a:cs typeface="Anca Coder"/>
                  <a:sym typeface="Anca Coder"/>
                </a:rPr>
                <a:t>- Include compliance disclosures where applicable</a:t>
              </a:r>
            </a:p>
            <a:p>
              <a:pPr algn="l">
                <a:lnSpc>
                  <a:spcPts val="2800"/>
                </a:lnSpc>
              </a:pPr>
              <a:r>
                <a:rPr lang="en-US" sz="2000">
                  <a:solidFill>
                    <a:srgbClr val="000000"/>
                  </a:solidFill>
                  <a:latin typeface="Anca Coder"/>
                  <a:ea typeface="Anca Coder"/>
                  <a:cs typeface="Anca Coder"/>
                  <a:sym typeface="Anca Coder"/>
                </a:rPr>
                <a:t>- Flag any missing customer information for human review</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OUTPUT: </a:t>
              </a:r>
              <a:r>
                <a:rPr lang="en-US" sz="2000">
                  <a:solidFill>
                    <a:srgbClr val="000000"/>
                  </a:solidFill>
                  <a:latin typeface="Anca Coder"/>
                  <a:ea typeface="Anca Coder"/>
                  <a:cs typeface="Anca Coder"/>
                  <a:sym typeface="Anca Coder"/>
                </a:rPr>
                <a:t>Complete onboarding pack ready for Account Manager approval </a:t>
              </a:r>
            </a:p>
          </p:txBody>
        </p:sp>
      </p:gr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3: BUSINESS USE CASES  </a:t>
            </a:r>
          </a:p>
        </p:txBody>
      </p:sp>
      <p:sp>
        <p:nvSpPr>
          <p:cNvPr name="TextBox 4" id="4"/>
          <p:cNvSpPr txBox="true"/>
          <p:nvPr/>
        </p:nvSpPr>
        <p:spPr>
          <a:xfrm rot="0">
            <a:off x="1028700" y="268395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Use</a:t>
            </a:r>
            <a:r>
              <a:rPr lang="en-US" b="true" sz="2499">
                <a:solidFill>
                  <a:srgbClr val="111111"/>
                </a:solidFill>
                <a:latin typeface="Montserrat Bold"/>
                <a:ea typeface="Montserrat Bold"/>
                <a:cs typeface="Montserrat Bold"/>
                <a:sym typeface="Montserrat Bold"/>
              </a:rPr>
              <a:t> Cases &amp; Prompt Approaches: </a:t>
            </a:r>
          </a:p>
        </p:txBody>
      </p:sp>
      <p:sp>
        <p:nvSpPr>
          <p:cNvPr name="TextBox 5" id="5"/>
          <p:cNvSpPr txBox="true"/>
          <p:nvPr/>
        </p:nvSpPr>
        <p:spPr>
          <a:xfrm rot="0">
            <a:off x="1028700" y="329151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Agentic</a:t>
            </a:r>
            <a:r>
              <a:rPr lang="en-US" sz="2000">
                <a:solidFill>
                  <a:srgbClr val="111111"/>
                </a:solidFill>
                <a:latin typeface="Montserrat"/>
                <a:ea typeface="Montserrat"/>
                <a:cs typeface="Montserrat"/>
                <a:sym typeface="Montserrat"/>
              </a:rPr>
              <a:t> Process Monitoring </a:t>
            </a:r>
          </a:p>
        </p:txBody>
      </p:sp>
      <p:grpSp>
        <p:nvGrpSpPr>
          <p:cNvPr name="Group 6" id="6"/>
          <p:cNvGrpSpPr/>
          <p:nvPr/>
        </p:nvGrpSpPr>
        <p:grpSpPr>
          <a:xfrm rot="0">
            <a:off x="1028700" y="3859838"/>
            <a:ext cx="15908935" cy="6103312"/>
            <a:chOff x="0" y="0"/>
            <a:chExt cx="21211914" cy="8137750"/>
          </a:xfrm>
        </p:grpSpPr>
        <p:grpSp>
          <p:nvGrpSpPr>
            <p:cNvPr name="Group 7" id="7"/>
            <p:cNvGrpSpPr/>
            <p:nvPr/>
          </p:nvGrpSpPr>
          <p:grpSpPr>
            <a:xfrm rot="0">
              <a:off x="0" y="0"/>
              <a:ext cx="21211914" cy="8137750"/>
              <a:chOff x="0" y="0"/>
              <a:chExt cx="4190008" cy="1607457"/>
            </a:xfrm>
          </p:grpSpPr>
          <p:sp>
            <p:nvSpPr>
              <p:cNvPr name="Freeform 8" id="8"/>
              <p:cNvSpPr/>
              <p:nvPr/>
            </p:nvSpPr>
            <p:spPr>
              <a:xfrm flipH="false" flipV="false" rot="0">
                <a:off x="0" y="0"/>
                <a:ext cx="4190008" cy="1607457"/>
              </a:xfrm>
              <a:custGeom>
                <a:avLst/>
                <a:gdLst/>
                <a:ahLst/>
                <a:cxnLst/>
                <a:rect r="r" b="b" t="t" l="l"/>
                <a:pathLst>
                  <a:path h="1607457" w="4190008">
                    <a:moveTo>
                      <a:pt x="11193" y="0"/>
                    </a:moveTo>
                    <a:lnTo>
                      <a:pt x="4178815" y="0"/>
                    </a:lnTo>
                    <a:cubicBezTo>
                      <a:pt x="4181784" y="0"/>
                      <a:pt x="4184631" y="1179"/>
                      <a:pt x="4186730" y="3278"/>
                    </a:cubicBezTo>
                    <a:cubicBezTo>
                      <a:pt x="4188828" y="5377"/>
                      <a:pt x="4190008" y="8224"/>
                      <a:pt x="4190008" y="11193"/>
                    </a:cubicBezTo>
                    <a:lnTo>
                      <a:pt x="4190008" y="1596264"/>
                    </a:lnTo>
                    <a:cubicBezTo>
                      <a:pt x="4190008" y="1602446"/>
                      <a:pt x="4184996" y="1607457"/>
                      <a:pt x="4178815" y="1607457"/>
                    </a:cubicBezTo>
                    <a:lnTo>
                      <a:pt x="11193" y="1607457"/>
                    </a:lnTo>
                    <a:cubicBezTo>
                      <a:pt x="8224" y="1607457"/>
                      <a:pt x="5377" y="1606278"/>
                      <a:pt x="3278" y="1604178"/>
                    </a:cubicBezTo>
                    <a:cubicBezTo>
                      <a:pt x="1179" y="1602079"/>
                      <a:pt x="0" y="1599233"/>
                      <a:pt x="0" y="159626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731282"/>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74982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GOAL: </a:t>
              </a:r>
              <a:r>
                <a:rPr lang="en-US" sz="2000">
                  <a:solidFill>
                    <a:srgbClr val="000000"/>
                  </a:solidFill>
                  <a:latin typeface="Anca Coder"/>
                  <a:ea typeface="Anca Coder"/>
                  <a:cs typeface="Anca Coder"/>
                  <a:sym typeface="Anca Coder"/>
                </a:rPr>
                <a:t>Monitor weekly KPI performance and proactively identify issues requiring management attention.</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AGENT INSTRUCTIONS:</a:t>
              </a:r>
            </a:p>
            <a:p>
              <a:pPr algn="l">
                <a:lnSpc>
                  <a:spcPts val="2800"/>
                </a:lnSpc>
              </a:pPr>
              <a:r>
                <a:rPr lang="en-US" sz="2000">
                  <a:solidFill>
                    <a:srgbClr val="000000"/>
                  </a:solidFill>
                  <a:latin typeface="Anca Coder"/>
                  <a:ea typeface="Anca Coder"/>
                  <a:cs typeface="Anca Coder"/>
                  <a:sym typeface="Anca Coder"/>
                </a:rPr>
                <a:t>1. Pull th</a:t>
              </a:r>
              <a:r>
                <a:rPr lang="en-US" sz="2000">
                  <a:solidFill>
                    <a:srgbClr val="000000"/>
                  </a:solidFill>
                  <a:latin typeface="Anca Coder"/>
                  <a:ea typeface="Anca Coder"/>
                  <a:cs typeface="Anca Coder"/>
                  <a:sym typeface="Anca Coder"/>
                </a:rPr>
                <a:t>is week's KPI data from the Performance Dashboard node</a:t>
              </a:r>
            </a:p>
            <a:p>
              <a:pPr algn="l">
                <a:lnSpc>
                  <a:spcPts val="2800"/>
                </a:lnSpc>
              </a:pPr>
              <a:r>
                <a:rPr lang="en-US" sz="2000">
                  <a:solidFill>
                    <a:srgbClr val="000000"/>
                  </a:solidFill>
                  <a:latin typeface="Anca Coder"/>
                  <a:ea typeface="Anca Coder"/>
                  <a:cs typeface="Anca Coder"/>
                  <a:sym typeface="Anca Coder"/>
                </a:rPr>
                <a:t>2. Compare against targets and prior week performance</a:t>
              </a:r>
            </a:p>
            <a:p>
              <a:pPr algn="l">
                <a:lnSpc>
                  <a:spcPts val="2800"/>
                </a:lnSpc>
              </a:pPr>
              <a:r>
                <a:rPr lang="en-US" sz="2000">
                  <a:solidFill>
                    <a:srgbClr val="000000"/>
                  </a:solidFill>
                  <a:latin typeface="Anca Coder"/>
                  <a:ea typeface="Anca Coder"/>
                  <a:cs typeface="Anca Coder"/>
                  <a:sym typeface="Anca Coder"/>
                </a:rPr>
                <a:t>3. Identify any KPIs more than 10% below target</a:t>
              </a:r>
            </a:p>
            <a:p>
              <a:pPr algn="l">
                <a:lnSpc>
                  <a:spcPts val="2800"/>
                </a:lnSpc>
              </a:pPr>
              <a:r>
                <a:rPr lang="en-US" sz="2000">
                  <a:solidFill>
                    <a:srgbClr val="000000"/>
                  </a:solidFill>
                  <a:latin typeface="Anca Coder"/>
                  <a:ea typeface="Anca Coder"/>
                  <a:cs typeface="Anca Coder"/>
                  <a:sym typeface="Anca Coder"/>
                </a:rPr>
                <a:t>4. For each underperforming </a:t>
              </a:r>
            </a:p>
            <a:p>
              <a:pPr algn="l">
                <a:lnSpc>
                  <a:spcPts val="2800"/>
                </a:lnSpc>
              </a:pPr>
              <a:r>
                <a:rPr lang="en-US" sz="2000">
                  <a:solidFill>
                    <a:srgbClr val="000000"/>
                  </a:solidFill>
                  <a:latin typeface="Anca Coder"/>
                  <a:ea typeface="Anca Coder"/>
                  <a:cs typeface="Anca Coder"/>
                  <a:sym typeface="Anca Coder"/>
                </a:rPr>
                <a:t>KPI:  a. Identify likely root cause from operational data  </a:t>
              </a:r>
            </a:p>
            <a:p>
              <a:pPr algn="l">
                <a:lnSpc>
                  <a:spcPts val="2800"/>
                </a:lnSpc>
              </a:pPr>
              <a:r>
                <a:rPr lang="en-US" sz="2000">
                  <a:solidFill>
                    <a:srgbClr val="000000"/>
                  </a:solidFill>
                  <a:latin typeface="Anca Coder"/>
                  <a:ea typeface="Anca Coder"/>
                  <a:cs typeface="Anca Coder"/>
                  <a:sym typeface="Anca Coder"/>
                </a:rPr>
                <a:t>b. Suggest corrective action</a:t>
              </a:r>
            </a:p>
            <a:p>
              <a:pPr algn="l">
                <a:lnSpc>
                  <a:spcPts val="2800"/>
                </a:lnSpc>
              </a:pPr>
              <a:r>
                <a:rPr lang="en-US" sz="2000">
                  <a:solidFill>
                    <a:srgbClr val="000000"/>
                  </a:solidFill>
                  <a:latin typeface="Anca Coder"/>
                  <a:ea typeface="Anca Coder"/>
                  <a:cs typeface="Anca Coder"/>
                  <a:sym typeface="Anca Coder"/>
                </a:rPr>
                <a:t>5. Generate a management exception report</a:t>
              </a:r>
            </a:p>
            <a:p>
              <a:pPr algn="l">
                <a:lnSpc>
                  <a:spcPts val="2800"/>
                </a:lnSpc>
              </a:pPr>
              <a:r>
                <a:rPr lang="en-US" sz="2000">
                  <a:solidFill>
                    <a:srgbClr val="000000"/>
                  </a:solidFill>
                  <a:latin typeface="Anca Coder"/>
                  <a:ea typeface="Anca Coder"/>
                  <a:cs typeface="Anca Coder"/>
                  <a:sym typeface="Anca Coder"/>
                </a:rPr>
                <a:t>6. Prioritise issues by impact (High/Medium/Low)</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OUTPUT: </a:t>
              </a:r>
            </a:p>
            <a:p>
              <a:pPr algn="l">
                <a:lnSpc>
                  <a:spcPts val="2800"/>
                </a:lnSpc>
              </a:pPr>
              <a:r>
                <a:rPr lang="en-US" sz="2000">
                  <a:solidFill>
                    <a:srgbClr val="000000"/>
                  </a:solidFill>
                  <a:latin typeface="Anca Coder"/>
                  <a:ea typeface="Anca Coder"/>
                  <a:cs typeface="Anca Coder"/>
                  <a:sym typeface="Anca Coder"/>
                </a:rPr>
                <a:t>- Exception Report (table format)</a:t>
              </a:r>
            </a:p>
            <a:p>
              <a:pPr algn="l">
                <a:lnSpc>
                  <a:spcPts val="2800"/>
                </a:lnSpc>
              </a:pPr>
              <a:r>
                <a:rPr lang="en-US" sz="2000">
                  <a:solidFill>
                    <a:srgbClr val="000000"/>
                  </a:solidFill>
                  <a:latin typeface="Anca Coder"/>
                  <a:ea typeface="Anca Coder"/>
                  <a:cs typeface="Anca Coder"/>
                  <a:sym typeface="Anca Coder"/>
                </a:rPr>
                <a:t>- Management Alert email (for KPIs flagged HIGH)</a:t>
              </a:r>
            </a:p>
            <a:p>
              <a:pPr algn="l">
                <a:lnSpc>
                  <a:spcPts val="2800"/>
                </a:lnSpc>
              </a:pPr>
              <a:r>
                <a:rPr lang="en-US" sz="2000">
                  <a:solidFill>
                    <a:srgbClr val="000000"/>
                  </a:solidFill>
                  <a:latin typeface="Anca Coder"/>
                  <a:ea typeface="Anca Coder"/>
                  <a:cs typeface="Anca Coder"/>
                  <a:sym typeface="Anca Coder"/>
                </a:rPr>
                <a:t>- Trend commentary (2 sentences per flagged KPI) </a:t>
              </a:r>
            </a:p>
          </p:txBody>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447020"/>
          </a:xfrm>
          <a:custGeom>
            <a:avLst/>
            <a:gdLst/>
            <a:ahLst/>
            <a:cxnLst/>
            <a:rect r="r" b="b" t="t" l="l"/>
            <a:pathLst>
              <a:path h="10447020" w="18288000">
                <a:moveTo>
                  <a:pt x="0" y="0"/>
                </a:moveTo>
                <a:lnTo>
                  <a:pt x="18288000" y="0"/>
                </a:lnTo>
                <a:lnTo>
                  <a:pt x="18288000" y="10447020"/>
                </a:lnTo>
                <a:lnTo>
                  <a:pt x="0" y="10447020"/>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2C374F">
                <a:alpha val="67843"/>
              </a:srgbClr>
            </a:solidFill>
          </p:spPr>
        </p:sp>
        <p:sp>
          <p:nvSpPr>
            <p:cNvPr name="TextBox 5" id="5"/>
            <p:cNvSpPr txBox="true"/>
            <p:nvPr/>
          </p:nvSpPr>
          <p:spPr>
            <a:xfrm>
              <a:off x="0" y="-123825"/>
              <a:ext cx="4816593" cy="2833158"/>
            </a:xfrm>
            <a:prstGeom prst="rect">
              <a:avLst/>
            </a:prstGeom>
          </p:spPr>
          <p:txBody>
            <a:bodyPr anchor="ctr" rtlCol="false" tIns="50800" lIns="50800" bIns="50800" rIns="50800"/>
            <a:lstStyle/>
            <a:p>
              <a:pPr algn="ctr">
                <a:lnSpc>
                  <a:spcPts val="3240"/>
                </a:lnSpc>
              </a:pPr>
            </a:p>
          </p:txBody>
        </p:sp>
      </p:grpSp>
      <p:sp>
        <p:nvSpPr>
          <p:cNvPr name="Freeform 6" id="6"/>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3"/>
            <a:stretch>
              <a:fillRect l="0" t="-2896" r="0" b="-2896"/>
            </a:stretch>
          </a:blipFill>
        </p:spPr>
      </p:sp>
      <p:sp>
        <p:nvSpPr>
          <p:cNvPr name="TextBox 7" id="7"/>
          <p:cNvSpPr txBox="true"/>
          <p:nvPr/>
        </p:nvSpPr>
        <p:spPr>
          <a:xfrm rot="0">
            <a:off x="3152769" y="4766310"/>
            <a:ext cx="11982462" cy="914400"/>
          </a:xfrm>
          <a:prstGeom prst="rect">
            <a:avLst/>
          </a:prstGeom>
        </p:spPr>
        <p:txBody>
          <a:bodyPr anchor="t" rtlCol="false" tIns="0" lIns="0" bIns="0" rIns="0">
            <a:spAutoFit/>
          </a:bodyPr>
          <a:lstStyle/>
          <a:p>
            <a:pPr algn="ctr">
              <a:lnSpc>
                <a:spcPts val="7200"/>
              </a:lnSpc>
            </a:pPr>
            <a:r>
              <a:rPr lang="en-US" sz="6000" b="true">
                <a:solidFill>
                  <a:srgbClr val="FFFFFF"/>
                </a:solidFill>
                <a:latin typeface="Montserrat Semi-Bold"/>
                <a:ea typeface="Montserrat Semi-Bold"/>
                <a:cs typeface="Montserrat Semi-Bold"/>
                <a:sym typeface="Montserrat Semi-Bold"/>
              </a:rPr>
              <a:t>PART 4: PROMPT TEMPLATES </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4.1</a:t>
            </a:r>
            <a:r>
              <a:rPr lang="en-US" b="true" sz="2499">
                <a:solidFill>
                  <a:srgbClr val="808080"/>
                </a:solidFill>
                <a:latin typeface="Montserrat Bold"/>
                <a:ea typeface="Montserrat Bold"/>
                <a:cs typeface="Montserrat Bold"/>
                <a:sym typeface="Montserrat Bold"/>
              </a:rPr>
              <a:t> Email Generator Template </a:t>
            </a:r>
          </a:p>
        </p:txBody>
      </p:sp>
      <p:sp>
        <p:nvSpPr>
          <p:cNvPr name="TextBox 5" id="5"/>
          <p:cNvSpPr txBox="true"/>
          <p:nvPr/>
        </p:nvSpPr>
        <p:spPr>
          <a:xfrm rot="0">
            <a:off x="1028700" y="2264683"/>
            <a:ext cx="15908935" cy="339725"/>
          </a:xfrm>
          <a:prstGeom prst="rect">
            <a:avLst/>
          </a:prstGeom>
        </p:spPr>
        <p:txBody>
          <a:bodyPr anchor="t" rtlCol="false" tIns="0" lIns="0" bIns="0" rIns="0">
            <a:spAutoFit/>
          </a:bodyPr>
          <a:lstStyle/>
          <a:p>
            <a:pPr algn="l">
              <a:lnSpc>
                <a:spcPts val="2800"/>
              </a:lnSpc>
            </a:pPr>
            <a:r>
              <a:rPr lang="en-US" sz="2000" b="true">
                <a:solidFill>
                  <a:srgbClr val="111111"/>
                </a:solidFill>
                <a:latin typeface="Montserrat Bold"/>
                <a:ea typeface="Montserrat Bold"/>
                <a:cs typeface="Montserrat Bold"/>
                <a:sym typeface="Montserrat Bold"/>
              </a:rPr>
              <a:t>Template</a:t>
            </a:r>
            <a:r>
              <a:rPr lang="en-US" b="true" sz="2000">
                <a:solidFill>
                  <a:srgbClr val="111111"/>
                </a:solidFill>
                <a:latin typeface="Montserrat Bold"/>
                <a:ea typeface="Montserrat Bold"/>
                <a:cs typeface="Montserrat Bold"/>
                <a:sym typeface="Montserrat Bold"/>
              </a:rPr>
              <a:t> Structure: </a:t>
            </a:r>
          </a:p>
        </p:txBody>
      </p:sp>
      <p:grpSp>
        <p:nvGrpSpPr>
          <p:cNvPr name="Group 6" id="6"/>
          <p:cNvGrpSpPr/>
          <p:nvPr/>
        </p:nvGrpSpPr>
        <p:grpSpPr>
          <a:xfrm rot="0">
            <a:off x="1028700" y="2833008"/>
            <a:ext cx="15908935" cy="7263457"/>
            <a:chOff x="0" y="0"/>
            <a:chExt cx="21211914" cy="9684610"/>
          </a:xfrm>
        </p:grpSpPr>
        <p:grpSp>
          <p:nvGrpSpPr>
            <p:cNvPr name="Group 7" id="7"/>
            <p:cNvGrpSpPr/>
            <p:nvPr/>
          </p:nvGrpSpPr>
          <p:grpSpPr>
            <a:xfrm rot="0">
              <a:off x="0" y="0"/>
              <a:ext cx="21211914" cy="9684610"/>
              <a:chOff x="0" y="0"/>
              <a:chExt cx="4190008" cy="1913009"/>
            </a:xfrm>
          </p:grpSpPr>
          <p:sp>
            <p:nvSpPr>
              <p:cNvPr name="Freeform 8" id="8"/>
              <p:cNvSpPr/>
              <p:nvPr/>
            </p:nvSpPr>
            <p:spPr>
              <a:xfrm flipH="false" flipV="false" rot="0">
                <a:off x="0" y="0"/>
                <a:ext cx="4190008" cy="1913009"/>
              </a:xfrm>
              <a:custGeom>
                <a:avLst/>
                <a:gdLst/>
                <a:ahLst/>
                <a:cxnLst/>
                <a:rect r="r" b="b" t="t" l="l"/>
                <a:pathLst>
                  <a:path h="1913009" w="4190008">
                    <a:moveTo>
                      <a:pt x="11193" y="0"/>
                    </a:moveTo>
                    <a:lnTo>
                      <a:pt x="4178815" y="0"/>
                    </a:lnTo>
                    <a:cubicBezTo>
                      <a:pt x="4181784" y="0"/>
                      <a:pt x="4184631" y="1179"/>
                      <a:pt x="4186730" y="3278"/>
                    </a:cubicBezTo>
                    <a:cubicBezTo>
                      <a:pt x="4188828" y="5377"/>
                      <a:pt x="4190008" y="8224"/>
                      <a:pt x="4190008" y="11193"/>
                    </a:cubicBezTo>
                    <a:lnTo>
                      <a:pt x="4190008" y="1901816"/>
                    </a:lnTo>
                    <a:cubicBezTo>
                      <a:pt x="4190008" y="1904785"/>
                      <a:pt x="4188828" y="1907632"/>
                      <a:pt x="4186730" y="1909731"/>
                    </a:cubicBezTo>
                    <a:cubicBezTo>
                      <a:pt x="4184631" y="1911830"/>
                      <a:pt x="4181784" y="1913009"/>
                      <a:pt x="4178815" y="1913009"/>
                    </a:cubicBezTo>
                    <a:lnTo>
                      <a:pt x="11193" y="1913009"/>
                    </a:lnTo>
                    <a:cubicBezTo>
                      <a:pt x="8224" y="1913009"/>
                      <a:pt x="5377" y="1911830"/>
                      <a:pt x="3278" y="1909731"/>
                    </a:cubicBezTo>
                    <a:cubicBezTo>
                      <a:pt x="1179" y="1907632"/>
                      <a:pt x="0" y="1904785"/>
                      <a:pt x="0" y="190181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2036834"/>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309033"/>
              <a:ext cx="20521915" cy="9035626"/>
            </a:xfrm>
            <a:prstGeom prst="rect">
              <a:avLst/>
            </a:prstGeom>
          </p:spPr>
          <p:txBody>
            <a:bodyPr anchor="t" rtlCol="false" tIns="0" lIns="0" bIns="0" rIns="0">
              <a:spAutoFit/>
            </a:bodyPr>
            <a:lstStyle/>
            <a:p>
              <a:pPr algn="l">
                <a:lnSpc>
                  <a:spcPts val="2380"/>
                </a:lnSpc>
              </a:pPr>
              <a:r>
                <a:rPr lang="en-US" sz="1700" b="true">
                  <a:solidFill>
                    <a:srgbClr val="000000"/>
                  </a:solidFill>
                  <a:latin typeface="Anca Coder Bold"/>
                  <a:ea typeface="Anca Coder Bold"/>
                  <a:cs typeface="Anca Coder Bold"/>
                  <a:sym typeface="Anca Coder Bold"/>
                </a:rPr>
                <a:t>ROLE: </a:t>
              </a:r>
              <a:r>
                <a:rPr lang="en-US" sz="1700">
                  <a:solidFill>
                    <a:srgbClr val="000000"/>
                  </a:solidFill>
                  <a:latin typeface="Anca Coder"/>
                  <a:ea typeface="Anca Coder"/>
                  <a:cs typeface="Anca Coder"/>
                  <a:sym typeface="Anca Coder"/>
                </a:rPr>
                <a:t>You are a professional business communication specialist.</a:t>
              </a:r>
            </a:p>
            <a:p>
              <a:pPr algn="l">
                <a:lnSpc>
                  <a:spcPts val="2380"/>
                </a:lnSpc>
              </a:pPr>
              <a:r>
                <a:rPr lang="en-US" sz="1700" b="true">
                  <a:solidFill>
                    <a:srgbClr val="000000"/>
                  </a:solidFill>
                  <a:latin typeface="Anca Coder Bold"/>
                  <a:ea typeface="Anca Coder Bold"/>
                  <a:cs typeface="Anca Coder Bold"/>
                  <a:sym typeface="Anca Coder Bold"/>
                </a:rPr>
                <a:t>CONTEXT: </a:t>
              </a:r>
            </a:p>
            <a:p>
              <a:pPr algn="l">
                <a:lnSpc>
                  <a:spcPts val="2380"/>
                </a:lnSpc>
              </a:pPr>
              <a:r>
                <a:rPr lang="en-US" sz="1700">
                  <a:solidFill>
                    <a:srgbClr val="000000"/>
                  </a:solidFill>
                  <a:latin typeface="Anca Coder"/>
                  <a:ea typeface="Anca Coder"/>
                  <a:cs typeface="Anca Coder"/>
                  <a:sym typeface="Anca Coder"/>
                </a:rPr>
                <a:t>- Sender: [Your Name/Role]</a:t>
              </a:r>
            </a:p>
            <a:p>
              <a:pPr algn="l">
                <a:lnSpc>
                  <a:spcPts val="2380"/>
                </a:lnSpc>
              </a:pPr>
              <a:r>
                <a:rPr lang="en-US" sz="1700">
                  <a:solidFill>
                    <a:srgbClr val="000000"/>
                  </a:solidFill>
                  <a:latin typeface="Anca Coder"/>
                  <a:ea typeface="Anca Coder"/>
                  <a:cs typeface="Anca Coder"/>
                  <a:sym typeface="Anca Coder"/>
                </a:rPr>
                <a:t>- Company: [Company Name]</a:t>
              </a:r>
            </a:p>
            <a:p>
              <a:pPr algn="l">
                <a:lnSpc>
                  <a:spcPts val="2380"/>
                </a:lnSpc>
              </a:pPr>
              <a:r>
                <a:rPr lang="en-US" sz="1700">
                  <a:solidFill>
                    <a:srgbClr val="000000"/>
                  </a:solidFill>
                  <a:latin typeface="Anca Coder"/>
                  <a:ea typeface="Anca Coder"/>
                  <a:cs typeface="Anca Coder"/>
                  <a:sym typeface="Anca Coder"/>
                </a:rPr>
                <a:t>- Recipient: [Recipient Name/Role/Company]</a:t>
              </a:r>
            </a:p>
            <a:p>
              <a:pPr algn="l">
                <a:lnSpc>
                  <a:spcPts val="2380"/>
                </a:lnSpc>
              </a:pPr>
              <a:r>
                <a:rPr lang="en-US" sz="1700">
                  <a:solidFill>
                    <a:srgbClr val="000000"/>
                  </a:solidFill>
                  <a:latin typeface="Anca Coder"/>
                  <a:ea typeface="Anca Coder"/>
                  <a:cs typeface="Anca Coder"/>
                  <a:sym typeface="Anca Coder"/>
                </a:rPr>
                <a:t>- Relationsh</a:t>
              </a:r>
              <a:r>
                <a:rPr lang="en-US" sz="1700">
                  <a:solidFill>
                    <a:srgbClr val="000000"/>
                  </a:solidFill>
                  <a:latin typeface="Anca Coder"/>
                  <a:ea typeface="Anca Coder"/>
                  <a:cs typeface="Anca Coder"/>
                  <a:sym typeface="Anca Coder"/>
                </a:rPr>
                <a:t>ip: [New contact / Existing client / Internal colleague]</a:t>
              </a:r>
            </a:p>
            <a:p>
              <a:pPr algn="l">
                <a:lnSpc>
                  <a:spcPts val="2380"/>
                </a:lnSpc>
              </a:pPr>
              <a:r>
                <a:rPr lang="en-US" sz="1700">
                  <a:solidFill>
                    <a:srgbClr val="000000"/>
                  </a:solidFill>
                  <a:latin typeface="Anca Coder"/>
                  <a:ea typeface="Anca Coder"/>
                  <a:cs typeface="Anca Coder"/>
                  <a:sym typeface="Anca Coder"/>
                </a:rPr>
                <a:t>- Background: [Brief context of the situation]</a:t>
              </a:r>
            </a:p>
            <a:p>
              <a:pPr algn="l">
                <a:lnSpc>
                  <a:spcPts val="2380"/>
                </a:lnSpc>
              </a:pPr>
              <a:r>
                <a:rPr lang="en-US" b="true" sz="1700">
                  <a:solidFill>
                    <a:srgbClr val="000000"/>
                  </a:solidFill>
                  <a:latin typeface="Anca Coder Bold"/>
                  <a:ea typeface="Anca Coder Bold"/>
                  <a:cs typeface="Anca Coder Bold"/>
                  <a:sym typeface="Anca Coder Bold"/>
                </a:rPr>
                <a:t>TASK: </a:t>
              </a:r>
              <a:r>
                <a:rPr lang="en-US" sz="1700">
                  <a:solidFill>
                    <a:srgbClr val="000000"/>
                  </a:solidFill>
                  <a:latin typeface="Anca Coder"/>
                  <a:ea typeface="Anca Coder"/>
                  <a:cs typeface="Anca Coder"/>
                  <a:sym typeface="Anca Coder"/>
                </a:rPr>
                <a:t>Draft a professional [email type] email that achieves the following objective: [specific goal]</a:t>
              </a:r>
            </a:p>
            <a:p>
              <a:pPr algn="l">
                <a:lnSpc>
                  <a:spcPts val="2380"/>
                </a:lnSpc>
              </a:pPr>
              <a:r>
                <a:rPr lang="en-US" b="true" sz="1700">
                  <a:solidFill>
                    <a:srgbClr val="000000"/>
                  </a:solidFill>
                  <a:latin typeface="Anca Coder Bold"/>
                  <a:ea typeface="Anca Coder Bold"/>
                  <a:cs typeface="Anca Coder Bold"/>
                  <a:sym typeface="Anca Coder Bold"/>
                </a:rPr>
                <a:t>KEY POINTS TO INCLUDE:</a:t>
              </a:r>
            </a:p>
            <a:p>
              <a:pPr algn="l">
                <a:lnSpc>
                  <a:spcPts val="2380"/>
                </a:lnSpc>
              </a:pPr>
              <a:r>
                <a:rPr lang="en-US" sz="1700">
                  <a:solidFill>
                    <a:srgbClr val="000000"/>
                  </a:solidFill>
                  <a:latin typeface="Anca Coder"/>
                  <a:ea typeface="Anca Coder"/>
                  <a:cs typeface="Anca Coder"/>
                  <a:sym typeface="Anca Coder"/>
                </a:rPr>
                <a:t>- [Point 1]</a:t>
              </a:r>
            </a:p>
            <a:p>
              <a:pPr algn="l">
                <a:lnSpc>
                  <a:spcPts val="2380"/>
                </a:lnSpc>
              </a:pPr>
              <a:r>
                <a:rPr lang="en-US" sz="1700">
                  <a:solidFill>
                    <a:srgbClr val="000000"/>
                  </a:solidFill>
                  <a:latin typeface="Anca Coder"/>
                  <a:ea typeface="Anca Coder"/>
                  <a:cs typeface="Anca Coder"/>
                  <a:sym typeface="Anca Coder"/>
                </a:rPr>
                <a:t>- [Point 2]</a:t>
              </a:r>
            </a:p>
            <a:p>
              <a:pPr algn="l">
                <a:lnSpc>
                  <a:spcPts val="2380"/>
                </a:lnSpc>
              </a:pPr>
              <a:r>
                <a:rPr lang="en-US" sz="1700">
                  <a:solidFill>
                    <a:srgbClr val="000000"/>
                  </a:solidFill>
                  <a:latin typeface="Anca Coder"/>
                  <a:ea typeface="Anca Coder"/>
                  <a:cs typeface="Anca Coder"/>
                  <a:sym typeface="Anca Coder"/>
                </a:rPr>
                <a:t>- [Point 3]</a:t>
              </a:r>
            </a:p>
            <a:p>
              <a:pPr algn="l">
                <a:lnSpc>
                  <a:spcPts val="2380"/>
                </a:lnSpc>
              </a:pPr>
              <a:r>
                <a:rPr lang="en-US" b="true" sz="1700">
                  <a:solidFill>
                    <a:srgbClr val="000000"/>
                  </a:solidFill>
                  <a:latin typeface="Anca Coder Bold"/>
                  <a:ea typeface="Anca Coder Bold"/>
                  <a:cs typeface="Anca Coder Bold"/>
                  <a:sym typeface="Anca Coder Bold"/>
                </a:rPr>
                <a:t>TONE: </a:t>
              </a:r>
              <a:r>
                <a:rPr lang="en-US" sz="1700">
                  <a:solidFill>
                    <a:srgbClr val="000000"/>
                  </a:solidFill>
                  <a:latin typeface="Anca Coder"/>
                  <a:ea typeface="Anca Coder"/>
                  <a:cs typeface="Anca Coder"/>
                  <a:sym typeface="Anca Coder"/>
                </a:rPr>
                <a:t>[Formal / Semi-formal / Warm / Urgent / Empathetic]</a:t>
              </a:r>
            </a:p>
            <a:p>
              <a:pPr algn="l">
                <a:lnSpc>
                  <a:spcPts val="2380"/>
                </a:lnSpc>
              </a:pPr>
              <a:r>
                <a:rPr lang="en-US" b="true" sz="1700">
                  <a:solidFill>
                    <a:srgbClr val="000000"/>
                  </a:solidFill>
                  <a:latin typeface="Anca Coder Bold"/>
                  <a:ea typeface="Anca Coder Bold"/>
                  <a:cs typeface="Anca Coder Bold"/>
                  <a:sym typeface="Anca Coder Bold"/>
                </a:rPr>
                <a:t>FORMAT:</a:t>
              </a:r>
            </a:p>
            <a:p>
              <a:pPr algn="l">
                <a:lnSpc>
                  <a:spcPts val="2380"/>
                </a:lnSpc>
              </a:pPr>
              <a:r>
                <a:rPr lang="en-US" sz="1700">
                  <a:solidFill>
                    <a:srgbClr val="000000"/>
                  </a:solidFill>
                  <a:latin typeface="Anca Coder"/>
                  <a:ea typeface="Anca Coder"/>
                  <a:cs typeface="Anca Coder"/>
                  <a:sym typeface="Anca Coder"/>
                </a:rPr>
                <a:t>Subject: [Generate a compelling subject line]</a:t>
              </a:r>
            </a:p>
            <a:p>
              <a:pPr algn="l">
                <a:lnSpc>
                  <a:spcPts val="2380"/>
                </a:lnSpc>
              </a:pPr>
              <a:r>
                <a:rPr lang="en-US" sz="1700">
                  <a:solidFill>
                    <a:srgbClr val="000000"/>
                  </a:solidFill>
                  <a:latin typeface="Anca Coder"/>
                  <a:ea typeface="Anca Coder"/>
                  <a:cs typeface="Anca Coder"/>
                  <a:sym typeface="Anca Coder"/>
                </a:rPr>
                <a:t>Greeting: [Appropriate salutation]</a:t>
              </a:r>
            </a:p>
            <a:p>
              <a:pPr algn="l">
                <a:lnSpc>
                  <a:spcPts val="2380"/>
                </a:lnSpc>
              </a:pPr>
              <a:r>
                <a:rPr lang="en-US" sz="1700">
                  <a:solidFill>
                    <a:srgbClr val="000000"/>
                  </a:solidFill>
                  <a:latin typeface="Anca Coder"/>
                  <a:ea typeface="Anca Coder"/>
                  <a:cs typeface="Anca Coder"/>
                  <a:sym typeface="Anca Coder"/>
                </a:rPr>
                <a:t>Body: [3-4 focused paragraphs]</a:t>
              </a:r>
            </a:p>
            <a:p>
              <a:pPr algn="l">
                <a:lnSpc>
                  <a:spcPts val="2380"/>
                </a:lnSpc>
              </a:pPr>
              <a:r>
                <a:rPr lang="en-US" sz="1700">
                  <a:solidFill>
                    <a:srgbClr val="000000"/>
                  </a:solidFill>
                  <a:latin typeface="Anca Coder"/>
                  <a:ea typeface="Anca Coder"/>
                  <a:cs typeface="Anca Coder"/>
                  <a:sym typeface="Anca Coder"/>
                </a:rPr>
                <a:t>Call to Action: [Clear, specific next step]</a:t>
              </a:r>
            </a:p>
            <a:p>
              <a:pPr algn="l">
                <a:lnSpc>
                  <a:spcPts val="2380"/>
                </a:lnSpc>
              </a:pPr>
              <a:r>
                <a:rPr lang="en-US" sz="1700">
                  <a:solidFill>
                    <a:srgbClr val="000000"/>
                  </a:solidFill>
                  <a:latin typeface="Anca Coder"/>
                  <a:ea typeface="Anca Coder"/>
                  <a:cs typeface="Anca Coder"/>
                  <a:sym typeface="Anca Coder"/>
                </a:rPr>
                <a:t>Sign-off: [Professional close]</a:t>
              </a:r>
            </a:p>
            <a:p>
              <a:pPr algn="l">
                <a:lnSpc>
                  <a:spcPts val="2380"/>
                </a:lnSpc>
              </a:pPr>
              <a:r>
                <a:rPr lang="en-US" b="true" sz="1700">
                  <a:solidFill>
                    <a:srgbClr val="000000"/>
                  </a:solidFill>
                  <a:latin typeface="Anca Coder Bold"/>
                  <a:ea typeface="Anca Coder Bold"/>
                  <a:cs typeface="Anca Coder Bold"/>
                  <a:sym typeface="Anca Coder Bold"/>
                </a:rPr>
                <a:t>CONSTRAINTS:</a:t>
              </a:r>
            </a:p>
            <a:p>
              <a:pPr algn="l">
                <a:lnSpc>
                  <a:spcPts val="2380"/>
                </a:lnSpc>
              </a:pPr>
              <a:r>
                <a:rPr lang="en-US" sz="1700">
                  <a:solidFill>
                    <a:srgbClr val="000000"/>
                  </a:solidFill>
                  <a:latin typeface="Anca Coder"/>
                  <a:ea typeface="Anca Coder"/>
                  <a:cs typeface="Anca Coder"/>
                  <a:sym typeface="Anca Coder"/>
                </a:rPr>
                <a:t>- Maximum 300 words</a:t>
              </a:r>
            </a:p>
            <a:p>
              <a:pPr algn="l">
                <a:lnSpc>
                  <a:spcPts val="2380"/>
                </a:lnSpc>
              </a:pPr>
              <a:r>
                <a:rPr lang="en-US" sz="1700">
                  <a:solidFill>
                    <a:srgbClr val="000000"/>
                  </a:solidFill>
                  <a:latin typeface="Anca Coder"/>
                  <a:ea typeface="Anca Coder"/>
                  <a:cs typeface="Anca Coder"/>
                  <a:sym typeface="Anca Coder"/>
                </a:rPr>
                <a:t>- Avoid jargon</a:t>
              </a:r>
            </a:p>
            <a:p>
              <a:pPr algn="l">
                <a:lnSpc>
                  <a:spcPts val="2380"/>
                </a:lnSpc>
              </a:pPr>
              <a:r>
                <a:rPr lang="en-US" sz="1700">
                  <a:solidFill>
                    <a:srgbClr val="000000"/>
                  </a:solidFill>
                  <a:latin typeface="Anca Coder"/>
                  <a:ea typeface="Anca Coder"/>
                  <a:cs typeface="Anca Coder"/>
                  <a:sym typeface="Anca Coder"/>
                </a:rPr>
                <a:t>- Do not make promises about [specific constraints] </a:t>
              </a:r>
            </a:p>
          </p:txBody>
        </p:sp>
      </p:gr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4.1</a:t>
            </a:r>
            <a:r>
              <a:rPr lang="en-US" b="true" sz="2499">
                <a:solidFill>
                  <a:srgbClr val="808080"/>
                </a:solidFill>
                <a:latin typeface="Montserrat Bold"/>
                <a:ea typeface="Montserrat Bold"/>
                <a:cs typeface="Montserrat Bold"/>
                <a:sym typeface="Montserrat Bold"/>
              </a:rPr>
              <a:t> Email Generator Template </a:t>
            </a:r>
          </a:p>
        </p:txBody>
      </p:sp>
      <p:sp>
        <p:nvSpPr>
          <p:cNvPr name="TextBox 5" id="5"/>
          <p:cNvSpPr txBox="true"/>
          <p:nvPr/>
        </p:nvSpPr>
        <p:spPr>
          <a:xfrm rot="0">
            <a:off x="1028700" y="2283733"/>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Ready-to-Use</a:t>
            </a:r>
            <a:r>
              <a:rPr lang="en-US" b="true" sz="2499">
                <a:solidFill>
                  <a:srgbClr val="111111"/>
                </a:solidFill>
                <a:latin typeface="Montserrat Bold"/>
                <a:ea typeface="Montserrat Bold"/>
                <a:cs typeface="Montserrat Bold"/>
                <a:sym typeface="Montserrat Bold"/>
              </a:rPr>
              <a:t> Email Templates: </a:t>
            </a:r>
          </a:p>
        </p:txBody>
      </p:sp>
      <p:sp>
        <p:nvSpPr>
          <p:cNvPr name="TextBox 6" id="6"/>
          <p:cNvSpPr txBox="true"/>
          <p:nvPr/>
        </p:nvSpPr>
        <p:spPr>
          <a:xfrm rot="0">
            <a:off x="1028700" y="2891294"/>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Follow-Up Email Afte</a:t>
            </a:r>
            <a:r>
              <a:rPr lang="en-US" sz="2000">
                <a:solidFill>
                  <a:srgbClr val="111111"/>
                </a:solidFill>
                <a:latin typeface="Montserrat"/>
                <a:ea typeface="Montserrat"/>
                <a:cs typeface="Montserrat"/>
                <a:sym typeface="Montserrat"/>
              </a:rPr>
              <a:t>r Meeting </a:t>
            </a:r>
          </a:p>
        </p:txBody>
      </p:sp>
      <p:grpSp>
        <p:nvGrpSpPr>
          <p:cNvPr name="Group 7" id="7"/>
          <p:cNvGrpSpPr/>
          <p:nvPr/>
        </p:nvGrpSpPr>
        <p:grpSpPr>
          <a:xfrm rot="0">
            <a:off x="1028700" y="3459619"/>
            <a:ext cx="15908935" cy="6103312"/>
            <a:chOff x="0" y="0"/>
            <a:chExt cx="21211914" cy="8137750"/>
          </a:xfrm>
        </p:grpSpPr>
        <p:grpSp>
          <p:nvGrpSpPr>
            <p:cNvPr name="Group 8" id="8"/>
            <p:cNvGrpSpPr/>
            <p:nvPr/>
          </p:nvGrpSpPr>
          <p:grpSpPr>
            <a:xfrm rot="0">
              <a:off x="0" y="0"/>
              <a:ext cx="21211914" cy="8137750"/>
              <a:chOff x="0" y="0"/>
              <a:chExt cx="4190008" cy="1607457"/>
            </a:xfrm>
          </p:grpSpPr>
          <p:sp>
            <p:nvSpPr>
              <p:cNvPr name="Freeform 9" id="9"/>
              <p:cNvSpPr/>
              <p:nvPr/>
            </p:nvSpPr>
            <p:spPr>
              <a:xfrm flipH="false" flipV="false" rot="0">
                <a:off x="0" y="0"/>
                <a:ext cx="4190008" cy="1607457"/>
              </a:xfrm>
              <a:custGeom>
                <a:avLst/>
                <a:gdLst/>
                <a:ahLst/>
                <a:cxnLst/>
                <a:rect r="r" b="b" t="t" l="l"/>
                <a:pathLst>
                  <a:path h="1607457" w="4190008">
                    <a:moveTo>
                      <a:pt x="11193" y="0"/>
                    </a:moveTo>
                    <a:lnTo>
                      <a:pt x="4178815" y="0"/>
                    </a:lnTo>
                    <a:cubicBezTo>
                      <a:pt x="4181784" y="0"/>
                      <a:pt x="4184631" y="1179"/>
                      <a:pt x="4186730" y="3278"/>
                    </a:cubicBezTo>
                    <a:cubicBezTo>
                      <a:pt x="4188828" y="5377"/>
                      <a:pt x="4190008" y="8224"/>
                      <a:pt x="4190008" y="11193"/>
                    </a:cubicBezTo>
                    <a:lnTo>
                      <a:pt x="4190008" y="1596264"/>
                    </a:lnTo>
                    <a:cubicBezTo>
                      <a:pt x="4190008" y="1602446"/>
                      <a:pt x="4184996" y="1607457"/>
                      <a:pt x="4178815" y="1607457"/>
                    </a:cubicBezTo>
                    <a:lnTo>
                      <a:pt x="11193" y="1607457"/>
                    </a:lnTo>
                    <a:cubicBezTo>
                      <a:pt x="8224" y="1607457"/>
                      <a:pt x="5377" y="1606278"/>
                      <a:pt x="3278" y="1604178"/>
                    </a:cubicBezTo>
                    <a:cubicBezTo>
                      <a:pt x="1179" y="1602079"/>
                      <a:pt x="0" y="1599233"/>
                      <a:pt x="0" y="159626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0" id="10"/>
              <p:cNvSpPr txBox="true"/>
              <p:nvPr/>
            </p:nvSpPr>
            <p:spPr>
              <a:xfrm>
                <a:off x="0" y="-123825"/>
                <a:ext cx="4190008" cy="1731282"/>
              </a:xfrm>
              <a:prstGeom prst="rect">
                <a:avLst/>
              </a:prstGeom>
            </p:spPr>
            <p:txBody>
              <a:bodyPr anchor="ctr" rtlCol="false" tIns="50800" lIns="50800" bIns="50800" rIns="50800"/>
              <a:lstStyle/>
              <a:p>
                <a:pPr algn="ctr">
                  <a:lnSpc>
                    <a:spcPts val="3240"/>
                  </a:lnSpc>
                </a:pPr>
              </a:p>
            </p:txBody>
          </p:sp>
        </p:grpSp>
        <p:sp>
          <p:nvSpPr>
            <p:cNvPr name="TextBox 11" id="11"/>
            <p:cNvSpPr txBox="true"/>
            <p:nvPr/>
          </p:nvSpPr>
          <p:spPr>
            <a:xfrm rot="0">
              <a:off x="373939" y="299508"/>
              <a:ext cx="20521915" cy="74982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Professional business communicator.</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p>
            <a:p>
              <a:pPr algn="l">
                <a:lnSpc>
                  <a:spcPts val="2800"/>
                </a:lnSpc>
              </a:pPr>
              <a:r>
                <a:rPr lang="en-US" sz="2000">
                  <a:solidFill>
                    <a:srgbClr val="000000"/>
                  </a:solidFill>
                  <a:latin typeface="Anca Coder"/>
                  <a:ea typeface="Anca Coder"/>
                  <a:cs typeface="Anca Coder"/>
                  <a:sym typeface="Anca Coder"/>
                </a:rPr>
                <a:t>I am [Your Name], [Your Role] at [Company]. </a:t>
              </a:r>
            </a:p>
            <a:p>
              <a:pPr algn="l">
                <a:lnSpc>
                  <a:spcPts val="2800"/>
                </a:lnSpc>
              </a:pPr>
              <a:r>
                <a:rPr lang="en-US" sz="2000">
                  <a:solidFill>
                    <a:srgbClr val="000000"/>
                  </a:solidFill>
                  <a:latin typeface="Anca Coder"/>
                  <a:ea typeface="Anca Coder"/>
                  <a:cs typeface="Anca Coder"/>
                  <a:sym typeface="Anca Coder"/>
                </a:rPr>
                <a:t>I met with [Client Name] from [Client Company] on [Date] to discuss [topic/product]. </a:t>
              </a:r>
            </a:p>
            <a:p>
              <a:pPr algn="l">
                <a:lnSpc>
                  <a:spcPts val="2800"/>
                </a:lnSpc>
              </a:pPr>
              <a:r>
                <a:rPr lang="en-US" sz="2000">
                  <a:solidFill>
                    <a:srgbClr val="000000"/>
                  </a:solidFill>
                  <a:latin typeface="Anca Coder"/>
                  <a:ea typeface="Anca Coder"/>
                  <a:cs typeface="Anca Coder"/>
                  <a:sym typeface="Anca Coder"/>
                </a:rPr>
                <a:t>The meeting went [well/mixed - specify].</a:t>
              </a:r>
            </a:p>
            <a:p>
              <a:pPr algn="l">
                <a:lnSpc>
                  <a:spcPts val="2800"/>
                </a:lnSpc>
              </a:pPr>
              <a:r>
                <a:rPr lang="en-US" sz="2000">
                  <a:solidFill>
                    <a:srgbClr val="000000"/>
                  </a:solidFill>
                  <a:latin typeface="Anca Coder"/>
                  <a:ea typeface="Anca Coder"/>
                  <a:cs typeface="Anca Coder"/>
                  <a:sym typeface="Anca Coder"/>
                </a:rPr>
                <a:t>Key discussion points were: [list them].</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Write a follow-up email that recaps the meeting, confirms next steps, and maintains positive momentum.</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TONE: </a:t>
              </a:r>
              <a:r>
                <a:rPr lang="en-US" sz="2000">
                  <a:solidFill>
                    <a:srgbClr val="000000"/>
                  </a:solidFill>
                  <a:latin typeface="Anca Coder"/>
                  <a:ea typeface="Anca Coder"/>
                  <a:cs typeface="Anca Coder"/>
                  <a:sym typeface="Anca Coder"/>
                </a:rPr>
                <a:t>Professional and warm.</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Subject line + email body, max 250 words.</a:t>
              </a:r>
            </a:p>
            <a:p>
              <a:pPr algn="l">
                <a:lnSpc>
                  <a:spcPts val="2800"/>
                </a:lnSpc>
              </a:pPr>
              <a:r>
                <a:rPr lang="en-US" sz="2000">
                  <a:solidFill>
                    <a:srgbClr val="000000"/>
                  </a:solidFill>
                  <a:latin typeface="Anca Coder"/>
                  <a:ea typeface="Anca Coder"/>
                  <a:cs typeface="Anca Coder"/>
                  <a:sym typeface="Anca Coder"/>
                </a:rPr>
                <a:t>Include: Meeting recap (2 sentences), agreed next steps (numbered), and a clear CTA with proposed date. </a:t>
              </a:r>
            </a:p>
          </p:txBody>
        </p:sp>
      </p:gr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4.1</a:t>
            </a:r>
            <a:r>
              <a:rPr lang="en-US" b="true" sz="2499">
                <a:solidFill>
                  <a:srgbClr val="808080"/>
                </a:solidFill>
                <a:latin typeface="Montserrat Bold"/>
                <a:ea typeface="Montserrat Bold"/>
                <a:cs typeface="Montserrat Bold"/>
                <a:sym typeface="Montserrat Bold"/>
              </a:rPr>
              <a:t> Email Generator Template </a:t>
            </a:r>
          </a:p>
        </p:txBody>
      </p:sp>
      <p:sp>
        <p:nvSpPr>
          <p:cNvPr name="TextBox 5" id="5"/>
          <p:cNvSpPr txBox="true"/>
          <p:nvPr/>
        </p:nvSpPr>
        <p:spPr>
          <a:xfrm rot="0">
            <a:off x="1028700" y="2283733"/>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Ready-to-Use</a:t>
            </a:r>
            <a:r>
              <a:rPr lang="en-US" b="true" sz="2499">
                <a:solidFill>
                  <a:srgbClr val="111111"/>
                </a:solidFill>
                <a:latin typeface="Montserrat Bold"/>
                <a:ea typeface="Montserrat Bold"/>
                <a:cs typeface="Montserrat Bold"/>
                <a:sym typeface="Montserrat Bold"/>
              </a:rPr>
              <a:t> Email Templates: </a:t>
            </a:r>
          </a:p>
        </p:txBody>
      </p:sp>
      <p:sp>
        <p:nvSpPr>
          <p:cNvPr name="TextBox 6" id="6"/>
          <p:cNvSpPr txBox="true"/>
          <p:nvPr/>
        </p:nvSpPr>
        <p:spPr>
          <a:xfrm rot="0">
            <a:off x="1028700" y="2891294"/>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Complaint Response Email </a:t>
            </a:r>
          </a:p>
        </p:txBody>
      </p:sp>
      <p:grpSp>
        <p:nvGrpSpPr>
          <p:cNvPr name="Group 7" id="7"/>
          <p:cNvGrpSpPr/>
          <p:nvPr/>
        </p:nvGrpSpPr>
        <p:grpSpPr>
          <a:xfrm rot="0">
            <a:off x="1028700" y="3459619"/>
            <a:ext cx="15908935" cy="5046037"/>
            <a:chOff x="0" y="0"/>
            <a:chExt cx="21211914" cy="6728050"/>
          </a:xfrm>
        </p:grpSpPr>
        <p:grpSp>
          <p:nvGrpSpPr>
            <p:cNvPr name="Group 8" id="8"/>
            <p:cNvGrpSpPr/>
            <p:nvPr/>
          </p:nvGrpSpPr>
          <p:grpSpPr>
            <a:xfrm rot="0">
              <a:off x="0" y="0"/>
              <a:ext cx="21211914" cy="6728050"/>
              <a:chOff x="0" y="0"/>
              <a:chExt cx="4190008" cy="1328997"/>
            </a:xfrm>
          </p:grpSpPr>
          <p:sp>
            <p:nvSpPr>
              <p:cNvPr name="Freeform 9" id="9"/>
              <p:cNvSpPr/>
              <p:nvPr/>
            </p:nvSpPr>
            <p:spPr>
              <a:xfrm flipH="false" flipV="false" rot="0">
                <a:off x="0" y="0"/>
                <a:ext cx="4190008" cy="1328997"/>
              </a:xfrm>
              <a:custGeom>
                <a:avLst/>
                <a:gdLst/>
                <a:ahLst/>
                <a:cxnLst/>
                <a:rect r="r" b="b" t="t" l="l"/>
                <a:pathLst>
                  <a:path h="1328997" w="4190008">
                    <a:moveTo>
                      <a:pt x="11193" y="0"/>
                    </a:moveTo>
                    <a:lnTo>
                      <a:pt x="4178815" y="0"/>
                    </a:lnTo>
                    <a:cubicBezTo>
                      <a:pt x="4181784" y="0"/>
                      <a:pt x="4184631" y="1179"/>
                      <a:pt x="4186730" y="3278"/>
                    </a:cubicBezTo>
                    <a:cubicBezTo>
                      <a:pt x="4188828" y="5377"/>
                      <a:pt x="4190008" y="8224"/>
                      <a:pt x="4190008" y="11193"/>
                    </a:cubicBezTo>
                    <a:lnTo>
                      <a:pt x="4190008" y="1317805"/>
                    </a:lnTo>
                    <a:cubicBezTo>
                      <a:pt x="4190008" y="1320773"/>
                      <a:pt x="4188828" y="1323620"/>
                      <a:pt x="4186730" y="1325719"/>
                    </a:cubicBezTo>
                    <a:cubicBezTo>
                      <a:pt x="4184631" y="1327818"/>
                      <a:pt x="4181784" y="1328997"/>
                      <a:pt x="4178815" y="1328997"/>
                    </a:cubicBezTo>
                    <a:lnTo>
                      <a:pt x="11193" y="1328997"/>
                    </a:lnTo>
                    <a:cubicBezTo>
                      <a:pt x="8224" y="1328997"/>
                      <a:pt x="5377" y="1327818"/>
                      <a:pt x="3278" y="1325719"/>
                    </a:cubicBezTo>
                    <a:cubicBezTo>
                      <a:pt x="1179" y="1323620"/>
                      <a:pt x="0" y="1320773"/>
                      <a:pt x="0" y="131780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0" id="10"/>
              <p:cNvSpPr txBox="true"/>
              <p:nvPr/>
            </p:nvSpPr>
            <p:spPr>
              <a:xfrm>
                <a:off x="0" y="-123825"/>
                <a:ext cx="4190008" cy="1452822"/>
              </a:xfrm>
              <a:prstGeom prst="rect">
                <a:avLst/>
              </a:prstGeom>
            </p:spPr>
            <p:txBody>
              <a:bodyPr anchor="ctr" rtlCol="false" tIns="50800" lIns="50800" bIns="50800" rIns="50800"/>
              <a:lstStyle/>
              <a:p>
                <a:pPr algn="ctr">
                  <a:lnSpc>
                    <a:spcPts val="3240"/>
                  </a:lnSpc>
                </a:pPr>
              </a:p>
            </p:txBody>
          </p:sp>
        </p:grpSp>
        <p:sp>
          <p:nvSpPr>
            <p:cNvPr name="TextBox 11" id="11"/>
            <p:cNvSpPr txBox="true"/>
            <p:nvPr/>
          </p:nvSpPr>
          <p:spPr>
            <a:xfrm rot="0">
              <a:off x="373939" y="299508"/>
              <a:ext cx="20521915" cy="60885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Senior customer relations professional.</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Custo</a:t>
              </a:r>
              <a:r>
                <a:rPr lang="en-US" sz="2000">
                  <a:solidFill>
                    <a:srgbClr val="000000"/>
                  </a:solidFill>
                  <a:latin typeface="Anca Coder"/>
                  <a:ea typeface="Anca Coder"/>
                  <a:cs typeface="Anca Coder"/>
                  <a:sym typeface="Anca Coder"/>
                </a:rPr>
                <a:t>mer [Name] has complained about [specific issue] via [channel] on [date]. </a:t>
              </a:r>
            </a:p>
            <a:p>
              <a:pPr algn="l">
                <a:lnSpc>
                  <a:spcPts val="2800"/>
                </a:lnSpc>
              </a:pPr>
              <a:r>
                <a:rPr lang="en-US" sz="2000">
                  <a:solidFill>
                    <a:srgbClr val="000000"/>
                  </a:solidFill>
                  <a:latin typeface="Anca Coder"/>
                  <a:ea typeface="Anca Coder"/>
                  <a:cs typeface="Anca Coder"/>
                  <a:sym typeface="Anca Coder"/>
                </a:rPr>
                <a:t>The complaint is [valid/partially valid]. </a:t>
              </a:r>
            </a:p>
            <a:p>
              <a:pPr algn="l">
                <a:lnSpc>
                  <a:spcPts val="2800"/>
                </a:lnSpc>
              </a:pPr>
              <a:r>
                <a:rPr lang="en-US" sz="2000">
                  <a:solidFill>
                    <a:srgbClr val="000000"/>
                  </a:solidFill>
                  <a:latin typeface="Anca Coder"/>
                  <a:ea typeface="Anca Coder"/>
                  <a:cs typeface="Anca Coder"/>
                  <a:sym typeface="Anca Coder"/>
                </a:rPr>
                <a:t>Our resolution is: [resolution details]. </a:t>
              </a:r>
            </a:p>
            <a:p>
              <a:pPr algn="l">
                <a:lnSpc>
                  <a:spcPts val="2800"/>
                </a:lnSpc>
              </a:pPr>
              <a:r>
                <a:rPr lang="en-US" sz="2000">
                  <a:solidFill>
                    <a:srgbClr val="000000"/>
                  </a:solidFill>
                  <a:latin typeface="Anca Coder"/>
                  <a:ea typeface="Anca Coder"/>
                  <a:cs typeface="Anca Coder"/>
                  <a:sym typeface="Anca Coder"/>
                </a:rPr>
                <a:t>Company policy on this matter states: [policy].</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Draft an empathetic, solution-focused response that acknowledges the issue, explains our position, offers resolution, and works to retain the customer relationship.</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TONE: </a:t>
              </a:r>
              <a:r>
                <a:rPr lang="en-US" sz="2000">
                  <a:solidFill>
                    <a:srgbClr val="000000"/>
                  </a:solidFill>
                  <a:latin typeface="Anca Coder"/>
                  <a:ea typeface="Anca Coder"/>
                  <a:cs typeface="Anca Coder"/>
                  <a:sym typeface="Anca Coder"/>
                </a:rPr>
                <a:t>Empathetic, professional, solution-oriented.</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Subject | Greeting | Acknowledgement paragraph | Resolution paragraph | Next steps | Closing.</a:t>
              </a:r>
              <a:r>
                <a:rPr lang="en-US" b="true" sz="2000">
                  <a:solidFill>
                    <a:srgbClr val="000000"/>
                  </a:solidFill>
                  <a:latin typeface="Anca Coder Bold"/>
                  <a:ea typeface="Anca Coder Bold"/>
                  <a:cs typeface="Anca Coder Bold"/>
                  <a:sym typeface="Anca Coder Bold"/>
                </a:rPr>
                <a:t> </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447020"/>
          </a:xfrm>
          <a:custGeom>
            <a:avLst/>
            <a:gdLst/>
            <a:ahLst/>
            <a:cxnLst/>
            <a:rect r="r" b="b" t="t" l="l"/>
            <a:pathLst>
              <a:path h="10447020" w="18288000">
                <a:moveTo>
                  <a:pt x="0" y="0"/>
                </a:moveTo>
                <a:lnTo>
                  <a:pt x="18288000" y="0"/>
                </a:lnTo>
                <a:lnTo>
                  <a:pt x="18288000" y="10447020"/>
                </a:lnTo>
                <a:lnTo>
                  <a:pt x="0" y="10447020"/>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2C374F">
                <a:alpha val="67843"/>
              </a:srgbClr>
            </a:solidFill>
          </p:spPr>
        </p:sp>
        <p:sp>
          <p:nvSpPr>
            <p:cNvPr name="TextBox 5" id="5"/>
            <p:cNvSpPr txBox="true"/>
            <p:nvPr/>
          </p:nvSpPr>
          <p:spPr>
            <a:xfrm>
              <a:off x="0" y="-123825"/>
              <a:ext cx="4816593" cy="2833158"/>
            </a:xfrm>
            <a:prstGeom prst="rect">
              <a:avLst/>
            </a:prstGeom>
          </p:spPr>
          <p:txBody>
            <a:bodyPr anchor="ctr" rtlCol="false" tIns="50800" lIns="50800" bIns="50800" rIns="50800"/>
            <a:lstStyle/>
            <a:p>
              <a:pPr algn="ctr">
                <a:lnSpc>
                  <a:spcPts val="3240"/>
                </a:lnSpc>
              </a:pPr>
            </a:p>
          </p:txBody>
        </p:sp>
      </p:grpSp>
      <p:sp>
        <p:nvSpPr>
          <p:cNvPr name="Freeform 6" id="6"/>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3"/>
            <a:stretch>
              <a:fillRect l="0" t="-2896" r="0" b="-2896"/>
            </a:stretch>
          </a:blipFill>
        </p:spPr>
      </p:sp>
      <p:sp>
        <p:nvSpPr>
          <p:cNvPr name="TextBox 7" id="7"/>
          <p:cNvSpPr txBox="true"/>
          <p:nvPr/>
        </p:nvSpPr>
        <p:spPr>
          <a:xfrm rot="0">
            <a:off x="1900681" y="4766310"/>
            <a:ext cx="14486638" cy="914400"/>
          </a:xfrm>
          <a:prstGeom prst="rect">
            <a:avLst/>
          </a:prstGeom>
        </p:spPr>
        <p:txBody>
          <a:bodyPr anchor="t" rtlCol="false" tIns="0" lIns="0" bIns="0" rIns="0">
            <a:spAutoFit/>
          </a:bodyPr>
          <a:lstStyle/>
          <a:p>
            <a:pPr algn="ctr">
              <a:lnSpc>
                <a:spcPts val="7200"/>
              </a:lnSpc>
            </a:pPr>
            <a:r>
              <a:rPr lang="en-US" sz="6000" b="true">
                <a:solidFill>
                  <a:srgbClr val="FFFFFF"/>
                </a:solidFill>
                <a:latin typeface="Montserrat Semi-Bold"/>
                <a:ea typeface="Montserrat Semi-Bold"/>
                <a:cs typeface="Montserrat Semi-Bold"/>
                <a:sym typeface="Montserrat Semi-Bold"/>
              </a:rPr>
              <a:t>PART 1: PROMPT FUNDAMENTALS </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4.1</a:t>
            </a:r>
            <a:r>
              <a:rPr lang="en-US" b="true" sz="2499">
                <a:solidFill>
                  <a:srgbClr val="808080"/>
                </a:solidFill>
                <a:latin typeface="Montserrat Bold"/>
                <a:ea typeface="Montserrat Bold"/>
                <a:cs typeface="Montserrat Bold"/>
                <a:sym typeface="Montserrat Bold"/>
              </a:rPr>
              <a:t> Email Generator Template </a:t>
            </a:r>
          </a:p>
        </p:txBody>
      </p:sp>
      <p:sp>
        <p:nvSpPr>
          <p:cNvPr name="TextBox 5" id="5"/>
          <p:cNvSpPr txBox="true"/>
          <p:nvPr/>
        </p:nvSpPr>
        <p:spPr>
          <a:xfrm rot="0">
            <a:off x="1028700" y="2283733"/>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Ready-to-Use</a:t>
            </a:r>
            <a:r>
              <a:rPr lang="en-US" b="true" sz="2499">
                <a:solidFill>
                  <a:srgbClr val="111111"/>
                </a:solidFill>
                <a:latin typeface="Montserrat Bold"/>
                <a:ea typeface="Montserrat Bold"/>
                <a:cs typeface="Montserrat Bold"/>
                <a:sym typeface="Montserrat Bold"/>
              </a:rPr>
              <a:t> Email Templates: </a:t>
            </a:r>
          </a:p>
        </p:txBody>
      </p:sp>
      <p:sp>
        <p:nvSpPr>
          <p:cNvPr name="TextBox 6" id="6"/>
          <p:cNvSpPr txBox="true"/>
          <p:nvPr/>
        </p:nvSpPr>
        <p:spPr>
          <a:xfrm rot="0">
            <a:off x="1028700" y="2891294"/>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Internal Announcement Email </a:t>
            </a:r>
          </a:p>
        </p:txBody>
      </p:sp>
      <p:grpSp>
        <p:nvGrpSpPr>
          <p:cNvPr name="Group 7" id="7"/>
          <p:cNvGrpSpPr/>
          <p:nvPr/>
        </p:nvGrpSpPr>
        <p:grpSpPr>
          <a:xfrm rot="0">
            <a:off x="1028700" y="3459619"/>
            <a:ext cx="15908935" cy="4693612"/>
            <a:chOff x="0" y="0"/>
            <a:chExt cx="21211914" cy="6258150"/>
          </a:xfrm>
        </p:grpSpPr>
        <p:grpSp>
          <p:nvGrpSpPr>
            <p:cNvPr name="Group 8" id="8"/>
            <p:cNvGrpSpPr/>
            <p:nvPr/>
          </p:nvGrpSpPr>
          <p:grpSpPr>
            <a:xfrm rot="0">
              <a:off x="0" y="0"/>
              <a:ext cx="21211914" cy="6258150"/>
              <a:chOff x="0" y="0"/>
              <a:chExt cx="4190008" cy="1236178"/>
            </a:xfrm>
          </p:grpSpPr>
          <p:sp>
            <p:nvSpPr>
              <p:cNvPr name="Freeform 9" id="9"/>
              <p:cNvSpPr/>
              <p:nvPr/>
            </p:nvSpPr>
            <p:spPr>
              <a:xfrm flipH="false" flipV="false" rot="0">
                <a:off x="0" y="0"/>
                <a:ext cx="4190008" cy="1236178"/>
              </a:xfrm>
              <a:custGeom>
                <a:avLst/>
                <a:gdLst/>
                <a:ahLst/>
                <a:cxnLst/>
                <a:rect r="r" b="b" t="t" l="l"/>
                <a:pathLst>
                  <a:path h="1236178" w="4190008">
                    <a:moveTo>
                      <a:pt x="11193" y="0"/>
                    </a:moveTo>
                    <a:lnTo>
                      <a:pt x="4178815" y="0"/>
                    </a:lnTo>
                    <a:cubicBezTo>
                      <a:pt x="4181784" y="0"/>
                      <a:pt x="4184631" y="1179"/>
                      <a:pt x="4186730" y="3278"/>
                    </a:cubicBezTo>
                    <a:cubicBezTo>
                      <a:pt x="4188828" y="5377"/>
                      <a:pt x="4190008" y="8224"/>
                      <a:pt x="4190008" y="11193"/>
                    </a:cubicBezTo>
                    <a:lnTo>
                      <a:pt x="4190008" y="1224985"/>
                    </a:lnTo>
                    <a:cubicBezTo>
                      <a:pt x="4190008" y="1227954"/>
                      <a:pt x="4188828" y="1230800"/>
                      <a:pt x="4186730" y="1232899"/>
                    </a:cubicBezTo>
                    <a:cubicBezTo>
                      <a:pt x="4184631" y="1234999"/>
                      <a:pt x="4181784" y="1236178"/>
                      <a:pt x="4178815" y="1236178"/>
                    </a:cubicBezTo>
                    <a:lnTo>
                      <a:pt x="11193" y="1236178"/>
                    </a:lnTo>
                    <a:cubicBezTo>
                      <a:pt x="8224" y="1236178"/>
                      <a:pt x="5377" y="1234999"/>
                      <a:pt x="3278" y="1232899"/>
                    </a:cubicBezTo>
                    <a:cubicBezTo>
                      <a:pt x="1179" y="1230800"/>
                      <a:pt x="0" y="1227954"/>
                      <a:pt x="0" y="122498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0" id="10"/>
              <p:cNvSpPr txBox="true"/>
              <p:nvPr/>
            </p:nvSpPr>
            <p:spPr>
              <a:xfrm>
                <a:off x="0" y="-123825"/>
                <a:ext cx="4190008" cy="1360003"/>
              </a:xfrm>
              <a:prstGeom prst="rect">
                <a:avLst/>
              </a:prstGeom>
            </p:spPr>
            <p:txBody>
              <a:bodyPr anchor="ctr" rtlCol="false" tIns="50800" lIns="50800" bIns="50800" rIns="50800"/>
              <a:lstStyle/>
              <a:p>
                <a:pPr algn="ctr">
                  <a:lnSpc>
                    <a:spcPts val="3240"/>
                  </a:lnSpc>
                </a:pPr>
              </a:p>
            </p:txBody>
          </p:sp>
        </p:grpSp>
        <p:sp>
          <p:nvSpPr>
            <p:cNvPr name="TextBox 11" id="11"/>
            <p:cNvSpPr txBox="true"/>
            <p:nvPr/>
          </p:nvSpPr>
          <p:spPr>
            <a:xfrm rot="0">
              <a:off x="373939" y="299508"/>
              <a:ext cx="20521915" cy="56186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Internal communications specialist.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Co</a:t>
              </a:r>
              <a:r>
                <a:rPr lang="en-US" sz="2000">
                  <a:solidFill>
                    <a:srgbClr val="000000"/>
                  </a:solidFill>
                  <a:latin typeface="Anca Coder"/>
                  <a:ea typeface="Anca Coder"/>
                  <a:cs typeface="Anca Coder"/>
                  <a:sym typeface="Anca Coder"/>
                </a:rPr>
                <a:t>mpany [Company Name] is announcing [announcement topic] effective [date]. </a:t>
              </a:r>
            </a:p>
            <a:p>
              <a:pPr algn="l">
                <a:lnSpc>
                  <a:spcPts val="2800"/>
                </a:lnSpc>
              </a:pPr>
              <a:r>
                <a:rPr lang="en-US" sz="2000">
                  <a:solidFill>
                    <a:srgbClr val="000000"/>
                  </a:solidFill>
                  <a:latin typeface="Anca Coder"/>
                  <a:ea typeface="Anca Coder"/>
                  <a:cs typeface="Anca Coder"/>
                  <a:sym typeface="Anca Coder"/>
                </a:rPr>
                <a:t>Key stakeholders affected: [list]. Reason for announcement: [rationale]. </a:t>
              </a:r>
            </a:p>
            <a:p>
              <a:pPr algn="l">
                <a:lnSpc>
                  <a:spcPts val="2800"/>
                </a:lnSpc>
              </a:pPr>
              <a:r>
                <a:rPr lang="en-US" sz="2000">
                  <a:solidFill>
                    <a:srgbClr val="000000"/>
                  </a:solidFill>
                  <a:latin typeface="Anca Coder"/>
                  <a:ea typeface="Anca Coder"/>
                  <a:cs typeface="Anca Coder"/>
                  <a:sym typeface="Anca Coder"/>
                </a:rPr>
                <a:t>Anticipated questions/concerns: [list].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Draft a clear, transparent all-staff announcement email.</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TONE: </a:t>
              </a:r>
              <a:r>
                <a:rPr lang="en-US" sz="2000">
                  <a:solidFill>
                    <a:srgbClr val="000000"/>
                  </a:solidFill>
                  <a:latin typeface="Anca Coder"/>
                  <a:ea typeface="Anca Coder"/>
                  <a:cs typeface="Anca Coder"/>
                  <a:sym typeface="Anca Coder"/>
                </a:rPr>
                <a:t>Clear, positive, reassuring.</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Subject line | Opening (context/why) | What is changing | What stays the same | What employees should do | Who to contact | Sign-offWord limit: 350 words maximum. </a:t>
              </a:r>
            </a:p>
          </p:txBody>
        </p:sp>
      </p:gr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4.2</a:t>
            </a:r>
            <a:r>
              <a:rPr lang="en-US" b="true" sz="2499">
                <a:solidFill>
                  <a:srgbClr val="808080"/>
                </a:solidFill>
                <a:latin typeface="Montserrat Bold"/>
                <a:ea typeface="Montserrat Bold"/>
                <a:cs typeface="Montserrat Bold"/>
                <a:sym typeface="Montserrat Bold"/>
              </a:rPr>
              <a:t> Meeting Summariser Template </a:t>
            </a:r>
          </a:p>
        </p:txBody>
      </p:sp>
      <p:sp>
        <p:nvSpPr>
          <p:cNvPr name="TextBox 5" id="5"/>
          <p:cNvSpPr txBox="true"/>
          <p:nvPr/>
        </p:nvSpPr>
        <p:spPr>
          <a:xfrm rot="0">
            <a:off x="1028700" y="2264683"/>
            <a:ext cx="15908935" cy="339725"/>
          </a:xfrm>
          <a:prstGeom prst="rect">
            <a:avLst/>
          </a:prstGeom>
        </p:spPr>
        <p:txBody>
          <a:bodyPr anchor="t" rtlCol="false" tIns="0" lIns="0" bIns="0" rIns="0">
            <a:spAutoFit/>
          </a:bodyPr>
          <a:lstStyle/>
          <a:p>
            <a:pPr algn="l">
              <a:lnSpc>
                <a:spcPts val="2800"/>
              </a:lnSpc>
            </a:pPr>
            <a:r>
              <a:rPr lang="en-US" sz="2000" b="true">
                <a:solidFill>
                  <a:srgbClr val="111111"/>
                </a:solidFill>
                <a:latin typeface="Montserrat Bold"/>
                <a:ea typeface="Montserrat Bold"/>
                <a:cs typeface="Montserrat Bold"/>
                <a:sym typeface="Montserrat Bold"/>
              </a:rPr>
              <a:t>Template</a:t>
            </a:r>
            <a:r>
              <a:rPr lang="en-US" b="true" sz="2000">
                <a:solidFill>
                  <a:srgbClr val="111111"/>
                </a:solidFill>
                <a:latin typeface="Montserrat Bold"/>
                <a:ea typeface="Montserrat Bold"/>
                <a:cs typeface="Montserrat Bold"/>
                <a:sym typeface="Montserrat Bold"/>
              </a:rPr>
              <a:t> Structure: </a:t>
            </a:r>
          </a:p>
        </p:txBody>
      </p:sp>
      <p:grpSp>
        <p:nvGrpSpPr>
          <p:cNvPr name="Group 6" id="6"/>
          <p:cNvGrpSpPr/>
          <p:nvPr/>
        </p:nvGrpSpPr>
        <p:grpSpPr>
          <a:xfrm rot="0">
            <a:off x="1028700" y="2833008"/>
            <a:ext cx="15908935" cy="6672907"/>
            <a:chOff x="0" y="0"/>
            <a:chExt cx="21211914" cy="8897210"/>
          </a:xfrm>
        </p:grpSpPr>
        <p:grpSp>
          <p:nvGrpSpPr>
            <p:cNvPr name="Group 7" id="7"/>
            <p:cNvGrpSpPr/>
            <p:nvPr/>
          </p:nvGrpSpPr>
          <p:grpSpPr>
            <a:xfrm rot="0">
              <a:off x="0" y="0"/>
              <a:ext cx="21211914" cy="8897210"/>
              <a:chOff x="0" y="0"/>
              <a:chExt cx="4190008" cy="1757473"/>
            </a:xfrm>
          </p:grpSpPr>
          <p:sp>
            <p:nvSpPr>
              <p:cNvPr name="Freeform 8" id="8"/>
              <p:cNvSpPr/>
              <p:nvPr/>
            </p:nvSpPr>
            <p:spPr>
              <a:xfrm flipH="false" flipV="false" rot="0">
                <a:off x="0" y="0"/>
                <a:ext cx="4190008" cy="1757474"/>
              </a:xfrm>
              <a:custGeom>
                <a:avLst/>
                <a:gdLst/>
                <a:ahLst/>
                <a:cxnLst/>
                <a:rect r="r" b="b" t="t" l="l"/>
                <a:pathLst>
                  <a:path h="1757474" w="4190008">
                    <a:moveTo>
                      <a:pt x="11193" y="0"/>
                    </a:moveTo>
                    <a:lnTo>
                      <a:pt x="4178815" y="0"/>
                    </a:lnTo>
                    <a:cubicBezTo>
                      <a:pt x="4181784" y="0"/>
                      <a:pt x="4184631" y="1179"/>
                      <a:pt x="4186730" y="3278"/>
                    </a:cubicBezTo>
                    <a:cubicBezTo>
                      <a:pt x="4188828" y="5377"/>
                      <a:pt x="4190008" y="8224"/>
                      <a:pt x="4190008" y="11193"/>
                    </a:cubicBezTo>
                    <a:lnTo>
                      <a:pt x="4190008" y="1746281"/>
                    </a:lnTo>
                    <a:cubicBezTo>
                      <a:pt x="4190008" y="1749249"/>
                      <a:pt x="4188828" y="1752096"/>
                      <a:pt x="4186730" y="1754195"/>
                    </a:cubicBezTo>
                    <a:cubicBezTo>
                      <a:pt x="4184631" y="1756294"/>
                      <a:pt x="4181784" y="1757474"/>
                      <a:pt x="4178815" y="1757474"/>
                    </a:cubicBezTo>
                    <a:lnTo>
                      <a:pt x="11193" y="1757474"/>
                    </a:lnTo>
                    <a:cubicBezTo>
                      <a:pt x="8224" y="1757474"/>
                      <a:pt x="5377" y="1756294"/>
                      <a:pt x="3278" y="1754195"/>
                    </a:cubicBezTo>
                    <a:cubicBezTo>
                      <a:pt x="1179" y="1752096"/>
                      <a:pt x="0" y="1749249"/>
                      <a:pt x="0" y="1746281"/>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1881298"/>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309033"/>
              <a:ext cx="20521915" cy="8248226"/>
            </a:xfrm>
            <a:prstGeom prst="rect">
              <a:avLst/>
            </a:prstGeom>
          </p:spPr>
          <p:txBody>
            <a:bodyPr anchor="t" rtlCol="false" tIns="0" lIns="0" bIns="0" rIns="0">
              <a:spAutoFit/>
            </a:bodyPr>
            <a:lstStyle/>
            <a:p>
              <a:pPr algn="l">
                <a:lnSpc>
                  <a:spcPts val="2380"/>
                </a:lnSpc>
              </a:pPr>
              <a:r>
                <a:rPr lang="en-US" sz="1700" b="true">
                  <a:solidFill>
                    <a:srgbClr val="000000"/>
                  </a:solidFill>
                  <a:latin typeface="Anca Coder Bold"/>
                  <a:ea typeface="Anca Coder Bold"/>
                  <a:cs typeface="Anca Coder Bold"/>
                  <a:sym typeface="Anca Coder Bold"/>
                </a:rPr>
                <a:t>ROLE: </a:t>
              </a:r>
              <a:r>
                <a:rPr lang="en-US" sz="1700">
                  <a:solidFill>
                    <a:srgbClr val="000000"/>
                  </a:solidFill>
                  <a:latin typeface="Anca Coder"/>
                  <a:ea typeface="Anca Coder"/>
                  <a:cs typeface="Anca Coder"/>
                  <a:sym typeface="Anca Coder"/>
                </a:rPr>
                <a:t>You are an executive assistant and meeting documentation specialist.</a:t>
              </a:r>
            </a:p>
            <a:p>
              <a:pPr algn="l">
                <a:lnSpc>
                  <a:spcPts val="2380"/>
                </a:lnSpc>
              </a:pPr>
            </a:p>
            <a:p>
              <a:pPr algn="l">
                <a:lnSpc>
                  <a:spcPts val="2380"/>
                </a:lnSpc>
              </a:pPr>
              <a:r>
                <a:rPr lang="en-US" sz="1700" b="true">
                  <a:solidFill>
                    <a:srgbClr val="000000"/>
                  </a:solidFill>
                  <a:latin typeface="Anca Coder Bold"/>
                  <a:ea typeface="Anca Coder Bold"/>
                  <a:cs typeface="Anca Coder Bold"/>
                  <a:sym typeface="Anca Coder Bold"/>
                </a:rPr>
                <a:t>CONTEXT: </a:t>
              </a:r>
            </a:p>
            <a:p>
              <a:pPr algn="l">
                <a:lnSpc>
                  <a:spcPts val="2380"/>
                </a:lnSpc>
              </a:pPr>
              <a:r>
                <a:rPr lang="en-US" sz="1700">
                  <a:solidFill>
                    <a:srgbClr val="000000"/>
                  </a:solidFill>
                  <a:latin typeface="Anca Coder"/>
                  <a:ea typeface="Anca Coder"/>
                  <a:cs typeface="Anca Coder"/>
                  <a:sym typeface="Anca Coder"/>
                </a:rPr>
                <a:t>- Meeting Type: [Board / Team / Client / Project / One-on-one]</a:t>
              </a:r>
            </a:p>
            <a:p>
              <a:pPr algn="l">
                <a:lnSpc>
                  <a:spcPts val="2380"/>
                </a:lnSpc>
              </a:pPr>
              <a:r>
                <a:rPr lang="en-US" sz="1700">
                  <a:solidFill>
                    <a:srgbClr val="000000"/>
                  </a:solidFill>
                  <a:latin typeface="Anca Coder"/>
                  <a:ea typeface="Anca Coder"/>
                  <a:cs typeface="Anca Coder"/>
                  <a:sym typeface="Anca Coder"/>
                </a:rPr>
                <a:t>- Date: [Date]- Attendees: [List with roles]- Duration</a:t>
              </a:r>
              <a:r>
                <a:rPr lang="en-US" sz="1700">
                  <a:solidFill>
                    <a:srgbClr val="000000"/>
                  </a:solidFill>
                  <a:latin typeface="Anca Coder"/>
                  <a:ea typeface="Anca Coder"/>
                  <a:cs typeface="Anca Coder"/>
                  <a:sym typeface="Anca Coder"/>
                </a:rPr>
                <a:t>: [Duration]</a:t>
              </a:r>
            </a:p>
            <a:p>
              <a:pPr algn="l">
                <a:lnSpc>
                  <a:spcPts val="2380"/>
                </a:lnSpc>
              </a:pPr>
              <a:r>
                <a:rPr lang="en-US" sz="1700">
                  <a:solidFill>
                    <a:srgbClr val="000000"/>
                  </a:solidFill>
                  <a:latin typeface="Anca Coder"/>
                  <a:ea typeface="Anca Coder"/>
                  <a:cs typeface="Anca Coder"/>
                  <a:sym typeface="Anca Coder"/>
                </a:rPr>
                <a:t>- Purpose: [Meeting objective]</a:t>
              </a:r>
            </a:p>
            <a:p>
              <a:pPr algn="l">
                <a:lnSpc>
                  <a:spcPts val="2380"/>
                </a:lnSpc>
              </a:pPr>
            </a:p>
            <a:p>
              <a:pPr algn="l">
                <a:lnSpc>
                  <a:spcPts val="2380"/>
                </a:lnSpc>
              </a:pPr>
              <a:r>
                <a:rPr lang="en-US" b="true" sz="1700">
                  <a:solidFill>
                    <a:srgbClr val="000000"/>
                  </a:solidFill>
                  <a:latin typeface="Anca Coder Bold"/>
                  <a:ea typeface="Anca Coder Bold"/>
                  <a:cs typeface="Anca Coder Bold"/>
                  <a:sym typeface="Anca Coder Bold"/>
                </a:rPr>
                <a:t>TASK: </a:t>
              </a:r>
              <a:r>
                <a:rPr lang="en-US" sz="1700">
                  <a:solidFill>
                    <a:srgbClr val="000000"/>
                  </a:solidFill>
                  <a:latin typeface="Anca Coder"/>
                  <a:ea typeface="Anca Coder"/>
                  <a:cs typeface="Anca Coder"/>
                  <a:sym typeface="Anca Coder"/>
                </a:rPr>
                <a:t>Analyse the following meeting notes/transcript and produce a professional meeting summary.</a:t>
              </a:r>
            </a:p>
            <a:p>
              <a:pPr algn="l">
                <a:lnSpc>
                  <a:spcPts val="2380"/>
                </a:lnSpc>
              </a:pPr>
            </a:p>
            <a:p>
              <a:pPr algn="l">
                <a:lnSpc>
                  <a:spcPts val="2380"/>
                </a:lnSpc>
              </a:pPr>
              <a:r>
                <a:rPr lang="en-US" b="true" sz="1700">
                  <a:solidFill>
                    <a:srgbClr val="000000"/>
                  </a:solidFill>
                  <a:latin typeface="Anca Coder Bold"/>
                  <a:ea typeface="Anca Coder Bold"/>
                  <a:cs typeface="Anca Coder Bold"/>
                  <a:sym typeface="Anca Coder Bold"/>
                </a:rPr>
                <a:t>INPUT:</a:t>
              </a:r>
              <a:r>
                <a:rPr lang="en-US" sz="1700">
                  <a:solidFill>
                    <a:srgbClr val="000000"/>
                  </a:solidFill>
                  <a:latin typeface="Anca Coder"/>
                  <a:ea typeface="Anca Coder"/>
                  <a:cs typeface="Anca Coder"/>
                  <a:sym typeface="Anca Coder"/>
                </a:rPr>
                <a:t> [MEETING NOTES/TRANSCRIPT START]... paste content here ...[MEETING NOTES/TRANSCRIPT END]</a:t>
              </a:r>
            </a:p>
            <a:p>
              <a:pPr algn="l">
                <a:lnSpc>
                  <a:spcPts val="2380"/>
                </a:lnSpc>
              </a:pPr>
            </a:p>
            <a:p>
              <a:pPr algn="l">
                <a:lnSpc>
                  <a:spcPts val="2380"/>
                </a:lnSpc>
              </a:pPr>
              <a:r>
                <a:rPr lang="en-US" b="true" sz="1700">
                  <a:solidFill>
                    <a:srgbClr val="000000"/>
                  </a:solidFill>
                  <a:latin typeface="Anca Coder Bold"/>
                  <a:ea typeface="Anca Coder Bold"/>
                  <a:cs typeface="Anca Coder Bold"/>
                  <a:sym typeface="Anca Coder Bold"/>
                </a:rPr>
                <a:t>FORMAT:## </a:t>
              </a:r>
            </a:p>
            <a:p>
              <a:pPr algn="l">
                <a:lnSpc>
                  <a:spcPts val="2380"/>
                </a:lnSpc>
              </a:pPr>
              <a:r>
                <a:rPr lang="en-US" sz="1700">
                  <a:solidFill>
                    <a:srgbClr val="000000"/>
                  </a:solidFill>
                  <a:latin typeface="Anca Coder"/>
                  <a:ea typeface="Anca Coder"/>
                  <a:cs typeface="Anca Coder"/>
                  <a:sym typeface="Anca Coder"/>
                </a:rPr>
                <a:t>MEETING SUMMARY**Date:** | **Duration:** | **Facilitator:**</a:t>
              </a:r>
            </a:p>
            <a:p>
              <a:pPr algn="l">
                <a:lnSpc>
                  <a:spcPts val="2380"/>
                </a:lnSpc>
              </a:pPr>
              <a:r>
                <a:rPr lang="en-US" sz="1700">
                  <a:solidFill>
                    <a:srgbClr val="000000"/>
                  </a:solidFill>
                  <a:latin typeface="Anca Coder"/>
                  <a:ea typeface="Anca Coder"/>
                  <a:cs typeface="Anca Coder"/>
                  <a:sym typeface="Anca Coder"/>
                </a:rPr>
                <a:t>**ATTENDEES:**[List]</a:t>
              </a:r>
            </a:p>
            <a:p>
              <a:pPr algn="l">
                <a:lnSpc>
                  <a:spcPts val="2380"/>
                </a:lnSpc>
              </a:pPr>
              <a:r>
                <a:rPr lang="en-US" sz="1700">
                  <a:solidFill>
                    <a:srgbClr val="000000"/>
                  </a:solidFill>
                  <a:latin typeface="Anca Coder"/>
                  <a:ea typeface="Anca Coder"/>
                  <a:cs typeface="Anca Coder"/>
                  <a:sym typeface="Anca Coder"/>
                </a:rPr>
                <a:t>**MEETING OBJECTIVE:**[1 sentence]</a:t>
              </a:r>
            </a:p>
            <a:p>
              <a:pPr algn="l">
                <a:lnSpc>
                  <a:spcPts val="2380"/>
                </a:lnSpc>
              </a:pPr>
              <a:r>
                <a:rPr lang="en-US" sz="1700">
                  <a:solidFill>
                    <a:srgbClr val="000000"/>
                  </a:solidFill>
                  <a:latin typeface="Anca Coder"/>
                  <a:ea typeface="Anca Coder"/>
                  <a:cs typeface="Anca Coder"/>
                  <a:sym typeface="Anca Coder"/>
                </a:rPr>
                <a:t>**KEY DISCUSSION POINTS:**[Bullet points — topic + outcome for each]</a:t>
              </a:r>
            </a:p>
            <a:p>
              <a:pPr algn="l">
                <a:lnSpc>
                  <a:spcPts val="2380"/>
                </a:lnSpc>
              </a:pPr>
              <a:r>
                <a:rPr lang="en-US" sz="1700">
                  <a:solidFill>
                    <a:srgbClr val="000000"/>
                  </a:solidFill>
                  <a:latin typeface="Anca Coder"/>
                  <a:ea typeface="Anca Coder"/>
                  <a:cs typeface="Anca Coder"/>
                  <a:sym typeface="Anca Coder"/>
                </a:rPr>
                <a:t>**DECISIONS MADE:**[Numbered list of confirmed decisions]</a:t>
              </a:r>
            </a:p>
            <a:p>
              <a:pPr algn="l">
                <a:lnSpc>
                  <a:spcPts val="2380"/>
                </a:lnSpc>
              </a:pPr>
              <a:r>
                <a:rPr lang="en-US" sz="1700">
                  <a:solidFill>
                    <a:srgbClr val="000000"/>
                  </a:solidFill>
                  <a:latin typeface="Anca Coder"/>
                  <a:ea typeface="Anca Coder"/>
                  <a:cs typeface="Anca Coder"/>
                  <a:sym typeface="Anca Coder"/>
                </a:rPr>
                <a:t>**ACTION ITEMS:**| Action | Owner | Due Date | Priority |</a:t>
              </a:r>
            </a:p>
            <a:p>
              <a:pPr algn="l">
                <a:lnSpc>
                  <a:spcPts val="2380"/>
                </a:lnSpc>
              </a:pPr>
              <a:r>
                <a:rPr lang="en-US" sz="1700">
                  <a:solidFill>
                    <a:srgbClr val="000000"/>
                  </a:solidFill>
                  <a:latin typeface="Anca Coder"/>
                  <a:ea typeface="Anca Coder"/>
                  <a:cs typeface="Anca Coder"/>
                  <a:sym typeface="Anca Coder"/>
                </a:rPr>
                <a:t>**OPEN ISSUES / PARKING LOT:**[Items deferred or unresolved]</a:t>
              </a:r>
            </a:p>
            <a:p>
              <a:pPr algn="l">
                <a:lnSpc>
                  <a:spcPts val="2380"/>
                </a:lnSpc>
              </a:pPr>
              <a:r>
                <a:rPr lang="en-US" sz="1700">
                  <a:solidFill>
                    <a:srgbClr val="000000"/>
                  </a:solidFill>
                  <a:latin typeface="Anca Coder"/>
                  <a:ea typeface="Anca Coder"/>
                  <a:cs typeface="Anca Coder"/>
                  <a:sym typeface="Anca Coder"/>
                </a:rPr>
                <a:t>**NEXT MEETING:**[Date/agenda if discussed]</a:t>
              </a:r>
            </a:p>
            <a:p>
              <a:pPr algn="l">
                <a:lnSpc>
                  <a:spcPts val="2380"/>
                </a:lnSpc>
              </a:pPr>
              <a:r>
                <a:rPr lang="en-US" sz="1700">
                  <a:solidFill>
                    <a:srgbClr val="000000"/>
                  </a:solidFill>
                  <a:latin typeface="Anca Coder"/>
                  <a:ea typeface="Anca Coder"/>
                  <a:cs typeface="Anca Coder"/>
                  <a:sym typeface="Anca Coder"/>
                </a:rPr>
                <a:t>**SUMMARY PARAGRAPH:**[3-4 sentence overview for those who didn't attend] </a:t>
              </a:r>
            </a:p>
          </p:txBody>
        </p:sp>
      </p:gr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4.1</a:t>
            </a:r>
            <a:r>
              <a:rPr lang="en-US" b="true" sz="2499">
                <a:solidFill>
                  <a:srgbClr val="808080"/>
                </a:solidFill>
                <a:latin typeface="Montserrat Bold"/>
                <a:ea typeface="Montserrat Bold"/>
                <a:cs typeface="Montserrat Bold"/>
                <a:sym typeface="Montserrat Bold"/>
              </a:rPr>
              <a:t> Email Generator Template </a:t>
            </a:r>
          </a:p>
        </p:txBody>
      </p:sp>
      <p:sp>
        <p:nvSpPr>
          <p:cNvPr name="TextBox 5" id="5"/>
          <p:cNvSpPr txBox="true"/>
          <p:nvPr/>
        </p:nvSpPr>
        <p:spPr>
          <a:xfrm rot="0">
            <a:off x="1028700" y="3246976"/>
            <a:ext cx="6783331" cy="85090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Quick Meeting</a:t>
            </a:r>
            <a:r>
              <a:rPr lang="en-US" b="true" sz="2499">
                <a:solidFill>
                  <a:srgbClr val="111111"/>
                </a:solidFill>
                <a:latin typeface="Montserrat Bold"/>
                <a:ea typeface="Montserrat Bold"/>
                <a:cs typeface="Montserrat Bold"/>
                <a:sym typeface="Montserrat Bold"/>
              </a:rPr>
              <a:t> Summary (Short Version): </a:t>
            </a:r>
          </a:p>
        </p:txBody>
      </p:sp>
      <p:grpSp>
        <p:nvGrpSpPr>
          <p:cNvPr name="Group 6" id="6"/>
          <p:cNvGrpSpPr/>
          <p:nvPr/>
        </p:nvGrpSpPr>
        <p:grpSpPr>
          <a:xfrm rot="0">
            <a:off x="1028700" y="4422862"/>
            <a:ext cx="15908935" cy="2579062"/>
            <a:chOff x="0" y="0"/>
            <a:chExt cx="21211914" cy="3438750"/>
          </a:xfrm>
        </p:grpSpPr>
        <p:grpSp>
          <p:nvGrpSpPr>
            <p:cNvPr name="Group 7" id="7"/>
            <p:cNvGrpSpPr/>
            <p:nvPr/>
          </p:nvGrpSpPr>
          <p:grpSpPr>
            <a:xfrm rot="0">
              <a:off x="0" y="0"/>
              <a:ext cx="21211914" cy="3438750"/>
              <a:chOff x="0" y="0"/>
              <a:chExt cx="4190008" cy="679259"/>
            </a:xfrm>
          </p:grpSpPr>
          <p:sp>
            <p:nvSpPr>
              <p:cNvPr name="Freeform 8" id="8"/>
              <p:cNvSpPr/>
              <p:nvPr/>
            </p:nvSpPr>
            <p:spPr>
              <a:xfrm flipH="false" flipV="false" rot="0">
                <a:off x="0" y="0"/>
                <a:ext cx="4190008" cy="679259"/>
              </a:xfrm>
              <a:custGeom>
                <a:avLst/>
                <a:gdLst/>
                <a:ahLst/>
                <a:cxnLst/>
                <a:rect r="r" b="b" t="t" l="l"/>
                <a:pathLst>
                  <a:path h="679259" w="4190008">
                    <a:moveTo>
                      <a:pt x="11193" y="0"/>
                    </a:moveTo>
                    <a:lnTo>
                      <a:pt x="4178815" y="0"/>
                    </a:lnTo>
                    <a:cubicBezTo>
                      <a:pt x="4181784" y="0"/>
                      <a:pt x="4184631" y="1179"/>
                      <a:pt x="4186730" y="3278"/>
                    </a:cubicBezTo>
                    <a:cubicBezTo>
                      <a:pt x="4188828" y="5377"/>
                      <a:pt x="4190008" y="8224"/>
                      <a:pt x="4190008" y="11193"/>
                    </a:cubicBezTo>
                    <a:lnTo>
                      <a:pt x="4190008" y="668066"/>
                    </a:lnTo>
                    <a:cubicBezTo>
                      <a:pt x="4190008" y="671035"/>
                      <a:pt x="4188828" y="673882"/>
                      <a:pt x="4186730" y="675981"/>
                    </a:cubicBezTo>
                    <a:cubicBezTo>
                      <a:pt x="4184631" y="678080"/>
                      <a:pt x="4181784" y="679259"/>
                      <a:pt x="4178815" y="679259"/>
                    </a:cubicBezTo>
                    <a:lnTo>
                      <a:pt x="11193" y="679259"/>
                    </a:lnTo>
                    <a:cubicBezTo>
                      <a:pt x="8224" y="679259"/>
                      <a:pt x="5377" y="678080"/>
                      <a:pt x="3278" y="675981"/>
                    </a:cubicBezTo>
                    <a:cubicBezTo>
                      <a:pt x="1179" y="673882"/>
                      <a:pt x="0" y="671035"/>
                      <a:pt x="0" y="66806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803084"/>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27992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Summarise the foll</a:t>
              </a:r>
              <a:r>
                <a:rPr lang="en-US" b="true" sz="2000">
                  <a:solidFill>
                    <a:srgbClr val="000000"/>
                  </a:solidFill>
                  <a:latin typeface="Anca Coder Bold"/>
                  <a:ea typeface="Anca Coder Bold"/>
                  <a:cs typeface="Anca Coder Bold"/>
                  <a:sym typeface="Anca Coder Bold"/>
                </a:rPr>
                <a:t>owing meeting notes into:</a:t>
              </a:r>
            </a:p>
            <a:p>
              <a:pPr algn="l">
                <a:lnSpc>
                  <a:spcPts val="2800"/>
                </a:lnSpc>
              </a:pPr>
              <a:r>
                <a:rPr lang="en-US" sz="2000">
                  <a:solidFill>
                    <a:srgbClr val="000000"/>
                  </a:solidFill>
                  <a:latin typeface="Anca Coder"/>
                  <a:ea typeface="Anca Coder"/>
                  <a:cs typeface="Anca Coder"/>
                  <a:sym typeface="Anca Coder"/>
                </a:rPr>
                <a:t>1. A 3-sentence overview</a:t>
              </a:r>
            </a:p>
            <a:p>
              <a:pPr algn="l">
                <a:lnSpc>
                  <a:spcPts val="2800"/>
                </a:lnSpc>
              </a:pPr>
              <a:r>
                <a:rPr lang="en-US" sz="2000">
                  <a:solidFill>
                    <a:srgbClr val="000000"/>
                  </a:solidFill>
                  <a:latin typeface="Anca Coder"/>
                  <a:ea typeface="Anca Coder"/>
                  <a:cs typeface="Anca Coder"/>
                  <a:sym typeface="Anca Coder"/>
                </a:rPr>
                <a:t>2. All decisions made (numbered list)</a:t>
              </a:r>
            </a:p>
            <a:p>
              <a:pPr algn="l">
                <a:lnSpc>
                  <a:spcPts val="2800"/>
                </a:lnSpc>
              </a:pPr>
              <a:r>
                <a:rPr lang="en-US" sz="2000">
                  <a:solidFill>
                    <a:srgbClr val="000000"/>
                  </a:solidFill>
                  <a:latin typeface="Anca Coder"/>
                  <a:ea typeface="Anca Coder"/>
                  <a:cs typeface="Anca Coder"/>
                  <a:sym typeface="Anca Coder"/>
                </a:rPr>
                <a:t>3. All action items (table: Action | Owner | Deadline)</a:t>
              </a:r>
            </a:p>
            <a:p>
              <a:pPr algn="l">
                <a:lnSpc>
                  <a:spcPts val="2800"/>
                </a:lnSpc>
              </a:pPr>
              <a:r>
                <a:rPr lang="en-US" sz="2000">
                  <a:solidFill>
                    <a:srgbClr val="000000"/>
                  </a:solidFill>
                  <a:latin typeface="Anca Coder"/>
                  <a:ea typeface="Anca Coder"/>
                  <a:cs typeface="Anca Coder"/>
                  <a:sym typeface="Anca Coder"/>
                </a:rPr>
                <a:t>4. Any unresolved issues</a:t>
              </a:r>
            </a:p>
            <a:p>
              <a:pPr algn="l">
                <a:lnSpc>
                  <a:spcPts val="2800"/>
                </a:lnSpc>
              </a:pPr>
              <a:r>
                <a:rPr lang="en-US" sz="2000">
                  <a:solidFill>
                    <a:srgbClr val="000000"/>
                  </a:solidFill>
                  <a:latin typeface="Anca Coder"/>
                  <a:ea typeface="Anca Coder"/>
                  <a:cs typeface="Anca Coder"/>
                  <a:sym typeface="Anca Coder"/>
                </a:rPr>
                <a:t>Keep the entire summary under 300 words.[PASTE NOTES HERE] </a:t>
              </a:r>
            </a:p>
          </p:txBody>
        </p:sp>
      </p:gr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4.3</a:t>
            </a:r>
            <a:r>
              <a:rPr lang="en-US" b="true" sz="2499">
                <a:solidFill>
                  <a:srgbClr val="808080"/>
                </a:solidFill>
                <a:latin typeface="Montserrat Bold"/>
                <a:ea typeface="Montserrat Bold"/>
                <a:cs typeface="Montserrat Bold"/>
                <a:sym typeface="Montserrat Bold"/>
              </a:rPr>
              <a:t> Report Generator Template </a:t>
            </a:r>
          </a:p>
        </p:txBody>
      </p:sp>
      <p:sp>
        <p:nvSpPr>
          <p:cNvPr name="TextBox 5" id="5"/>
          <p:cNvSpPr txBox="true"/>
          <p:nvPr/>
        </p:nvSpPr>
        <p:spPr>
          <a:xfrm rot="0">
            <a:off x="1028700" y="2264683"/>
            <a:ext cx="15908935" cy="339725"/>
          </a:xfrm>
          <a:prstGeom prst="rect">
            <a:avLst/>
          </a:prstGeom>
        </p:spPr>
        <p:txBody>
          <a:bodyPr anchor="t" rtlCol="false" tIns="0" lIns="0" bIns="0" rIns="0">
            <a:spAutoFit/>
          </a:bodyPr>
          <a:lstStyle/>
          <a:p>
            <a:pPr algn="l">
              <a:lnSpc>
                <a:spcPts val="2800"/>
              </a:lnSpc>
            </a:pPr>
            <a:r>
              <a:rPr lang="en-US" sz="2000" b="true">
                <a:solidFill>
                  <a:srgbClr val="111111"/>
                </a:solidFill>
                <a:latin typeface="Montserrat Bold"/>
                <a:ea typeface="Montserrat Bold"/>
                <a:cs typeface="Montserrat Bold"/>
                <a:sym typeface="Montserrat Bold"/>
              </a:rPr>
              <a:t>Template</a:t>
            </a:r>
            <a:r>
              <a:rPr lang="en-US" b="true" sz="2000">
                <a:solidFill>
                  <a:srgbClr val="111111"/>
                </a:solidFill>
                <a:latin typeface="Montserrat Bold"/>
                <a:ea typeface="Montserrat Bold"/>
                <a:cs typeface="Montserrat Bold"/>
                <a:sym typeface="Montserrat Bold"/>
              </a:rPr>
              <a:t> Structure: </a:t>
            </a:r>
          </a:p>
        </p:txBody>
      </p:sp>
      <p:grpSp>
        <p:nvGrpSpPr>
          <p:cNvPr name="Group 6" id="6"/>
          <p:cNvGrpSpPr/>
          <p:nvPr/>
        </p:nvGrpSpPr>
        <p:grpSpPr>
          <a:xfrm rot="0">
            <a:off x="1028700" y="2833008"/>
            <a:ext cx="15908935" cy="7263457"/>
            <a:chOff x="0" y="0"/>
            <a:chExt cx="21211914" cy="9684610"/>
          </a:xfrm>
        </p:grpSpPr>
        <p:grpSp>
          <p:nvGrpSpPr>
            <p:cNvPr name="Group 7" id="7"/>
            <p:cNvGrpSpPr/>
            <p:nvPr/>
          </p:nvGrpSpPr>
          <p:grpSpPr>
            <a:xfrm rot="0">
              <a:off x="0" y="0"/>
              <a:ext cx="21211914" cy="9684610"/>
              <a:chOff x="0" y="0"/>
              <a:chExt cx="4190008" cy="1913009"/>
            </a:xfrm>
          </p:grpSpPr>
          <p:sp>
            <p:nvSpPr>
              <p:cNvPr name="Freeform 8" id="8"/>
              <p:cNvSpPr/>
              <p:nvPr/>
            </p:nvSpPr>
            <p:spPr>
              <a:xfrm flipH="false" flipV="false" rot="0">
                <a:off x="0" y="0"/>
                <a:ext cx="4190008" cy="1913009"/>
              </a:xfrm>
              <a:custGeom>
                <a:avLst/>
                <a:gdLst/>
                <a:ahLst/>
                <a:cxnLst/>
                <a:rect r="r" b="b" t="t" l="l"/>
                <a:pathLst>
                  <a:path h="1913009" w="4190008">
                    <a:moveTo>
                      <a:pt x="11193" y="0"/>
                    </a:moveTo>
                    <a:lnTo>
                      <a:pt x="4178815" y="0"/>
                    </a:lnTo>
                    <a:cubicBezTo>
                      <a:pt x="4181784" y="0"/>
                      <a:pt x="4184631" y="1179"/>
                      <a:pt x="4186730" y="3278"/>
                    </a:cubicBezTo>
                    <a:cubicBezTo>
                      <a:pt x="4188828" y="5377"/>
                      <a:pt x="4190008" y="8224"/>
                      <a:pt x="4190008" y="11193"/>
                    </a:cubicBezTo>
                    <a:lnTo>
                      <a:pt x="4190008" y="1901816"/>
                    </a:lnTo>
                    <a:cubicBezTo>
                      <a:pt x="4190008" y="1904785"/>
                      <a:pt x="4188828" y="1907632"/>
                      <a:pt x="4186730" y="1909731"/>
                    </a:cubicBezTo>
                    <a:cubicBezTo>
                      <a:pt x="4184631" y="1911830"/>
                      <a:pt x="4181784" y="1913009"/>
                      <a:pt x="4178815" y="1913009"/>
                    </a:cubicBezTo>
                    <a:lnTo>
                      <a:pt x="11193" y="1913009"/>
                    </a:lnTo>
                    <a:cubicBezTo>
                      <a:pt x="8224" y="1913009"/>
                      <a:pt x="5377" y="1911830"/>
                      <a:pt x="3278" y="1909731"/>
                    </a:cubicBezTo>
                    <a:cubicBezTo>
                      <a:pt x="1179" y="1907632"/>
                      <a:pt x="0" y="1904785"/>
                      <a:pt x="0" y="190181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2036834"/>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309033"/>
              <a:ext cx="20521915" cy="9035626"/>
            </a:xfrm>
            <a:prstGeom prst="rect">
              <a:avLst/>
            </a:prstGeom>
          </p:spPr>
          <p:txBody>
            <a:bodyPr anchor="t" rtlCol="false" tIns="0" lIns="0" bIns="0" rIns="0">
              <a:spAutoFit/>
            </a:bodyPr>
            <a:lstStyle/>
            <a:p>
              <a:pPr algn="l">
                <a:lnSpc>
                  <a:spcPts val="2380"/>
                </a:lnSpc>
              </a:pPr>
              <a:r>
                <a:rPr lang="en-US" sz="1700" b="true">
                  <a:solidFill>
                    <a:srgbClr val="000000"/>
                  </a:solidFill>
                  <a:latin typeface="Anca Coder Bold"/>
                  <a:ea typeface="Anca Coder Bold"/>
                  <a:cs typeface="Anca Coder Bold"/>
                  <a:sym typeface="Anca Coder Bold"/>
                </a:rPr>
                <a:t>ROLE: </a:t>
              </a:r>
              <a:r>
                <a:rPr lang="en-US" sz="1700">
                  <a:solidFill>
                    <a:srgbClr val="000000"/>
                  </a:solidFill>
                  <a:latin typeface="Anca Coder"/>
                  <a:ea typeface="Anca Coder"/>
                  <a:cs typeface="Anca Coder"/>
                  <a:sym typeface="Anca Coder"/>
                </a:rPr>
                <a:t>You are a professional business report writer with expertise in [industry/domain].</a:t>
              </a:r>
            </a:p>
            <a:p>
              <a:pPr algn="l">
                <a:lnSpc>
                  <a:spcPts val="2380"/>
                </a:lnSpc>
              </a:pPr>
              <a:r>
                <a:rPr lang="en-US" sz="1700" b="true">
                  <a:solidFill>
                    <a:srgbClr val="000000"/>
                  </a:solidFill>
                  <a:latin typeface="Anca Coder Bold"/>
                  <a:ea typeface="Anca Coder Bold"/>
                  <a:cs typeface="Anca Coder Bold"/>
                  <a:sym typeface="Anca Coder Bold"/>
                </a:rPr>
                <a:t>CONTEXT:</a:t>
              </a:r>
            </a:p>
            <a:p>
              <a:pPr algn="l">
                <a:lnSpc>
                  <a:spcPts val="2380"/>
                </a:lnSpc>
              </a:pPr>
              <a:r>
                <a:rPr lang="en-US" sz="1700">
                  <a:solidFill>
                    <a:srgbClr val="000000"/>
                  </a:solidFill>
                  <a:latin typeface="Anca Coder"/>
                  <a:ea typeface="Anca Coder"/>
                  <a:cs typeface="Anca Coder"/>
                  <a:sym typeface="Anca Coder"/>
                </a:rPr>
                <a:t>- Report Title: [Title]</a:t>
              </a:r>
            </a:p>
            <a:p>
              <a:pPr algn="l">
                <a:lnSpc>
                  <a:spcPts val="2380"/>
                </a:lnSpc>
              </a:pPr>
              <a:r>
                <a:rPr lang="en-US" sz="1700">
                  <a:solidFill>
                    <a:srgbClr val="000000"/>
                  </a:solidFill>
                  <a:latin typeface="Anca Coder"/>
                  <a:ea typeface="Anca Coder"/>
                  <a:cs typeface="Anca Coder"/>
                  <a:sym typeface="Anca Coder"/>
                </a:rPr>
                <a:t>- Report Purpose: [Why this report is being produced]</a:t>
              </a:r>
            </a:p>
            <a:p>
              <a:pPr algn="l">
                <a:lnSpc>
                  <a:spcPts val="2380"/>
                </a:lnSpc>
              </a:pPr>
              <a:r>
                <a:rPr lang="en-US" sz="1700">
                  <a:solidFill>
                    <a:srgbClr val="000000"/>
                  </a:solidFill>
                  <a:latin typeface="Anca Coder"/>
                  <a:ea typeface="Anca Coder"/>
                  <a:cs typeface="Anca Coder"/>
                  <a:sym typeface="Anca Coder"/>
                </a:rPr>
                <a:t>- Audience</a:t>
              </a:r>
              <a:r>
                <a:rPr lang="en-US" sz="1700">
                  <a:solidFill>
                    <a:srgbClr val="000000"/>
                  </a:solidFill>
                  <a:latin typeface="Anca Coder"/>
                  <a:ea typeface="Anca Coder"/>
                  <a:cs typeface="Anca Coder"/>
                  <a:sym typeface="Anca Coder"/>
                </a:rPr>
                <a:t>: [Who will read this — e.g., Executive Committee, Board, Operational Team, Client]</a:t>
              </a:r>
            </a:p>
            <a:p>
              <a:pPr algn="l">
                <a:lnSpc>
                  <a:spcPts val="2380"/>
                </a:lnSpc>
              </a:pPr>
              <a:r>
                <a:rPr lang="en-US" sz="1700">
                  <a:solidFill>
                    <a:srgbClr val="000000"/>
                  </a:solidFill>
                  <a:latin typeface="Anca Coder"/>
                  <a:ea typeface="Anca Coder"/>
                  <a:cs typeface="Anca Coder"/>
                  <a:sym typeface="Anca Coder"/>
                </a:rPr>
                <a:t>- Period Covered: [Time period]</a:t>
              </a:r>
            </a:p>
            <a:p>
              <a:pPr algn="l">
                <a:lnSpc>
                  <a:spcPts val="2380"/>
                </a:lnSpc>
              </a:pPr>
              <a:r>
                <a:rPr lang="en-US" sz="1700">
                  <a:solidFill>
                    <a:srgbClr val="000000"/>
                  </a:solidFill>
                  <a:latin typeface="Anca Coder"/>
                  <a:ea typeface="Anca Coder"/>
                  <a:cs typeface="Anca Coder"/>
                  <a:sym typeface="Anca Coder"/>
                </a:rPr>
                <a:t>- Data Source: [Where the underlying data comes from]</a:t>
              </a:r>
            </a:p>
            <a:p>
              <a:pPr algn="l">
                <a:lnSpc>
                  <a:spcPts val="2380"/>
                </a:lnSpc>
              </a:pPr>
              <a:r>
                <a:rPr lang="en-US" b="true" sz="1700">
                  <a:solidFill>
                    <a:srgbClr val="000000"/>
                  </a:solidFill>
                  <a:latin typeface="Anca Coder Bold"/>
                  <a:ea typeface="Anca Coder Bold"/>
                  <a:cs typeface="Anca Coder Bold"/>
                  <a:sym typeface="Anca Coder Bold"/>
                </a:rPr>
                <a:t>TASK: </a:t>
              </a:r>
              <a:r>
                <a:rPr lang="en-US" sz="1700">
                  <a:solidFill>
                    <a:srgbClr val="000000"/>
                  </a:solidFill>
                  <a:latin typeface="Anca Coder"/>
                  <a:ea typeface="Anca Coder"/>
                  <a:cs typeface="Anca Coder"/>
                  <a:sym typeface="Anca Coder"/>
                </a:rPr>
                <a:t>Generate a comprehensive [report type] report based on the following data/information.</a:t>
              </a:r>
            </a:p>
            <a:p>
              <a:pPr algn="l">
                <a:lnSpc>
                  <a:spcPts val="2380"/>
                </a:lnSpc>
              </a:pPr>
              <a:r>
                <a:rPr lang="en-US" b="true" sz="1700">
                  <a:solidFill>
                    <a:srgbClr val="000000"/>
                  </a:solidFill>
                  <a:latin typeface="Anca Coder Bold"/>
                  <a:ea typeface="Anca Coder Bold"/>
                  <a:cs typeface="Anca Coder Bold"/>
                  <a:sym typeface="Anca Coder Bold"/>
                </a:rPr>
                <a:t>INPUT:</a:t>
              </a:r>
              <a:r>
                <a:rPr lang="en-US" sz="1700">
                  <a:solidFill>
                    <a:srgbClr val="000000"/>
                  </a:solidFill>
                  <a:latin typeface="Anca Coder"/>
                  <a:ea typeface="Anca Coder"/>
                  <a:cs typeface="Anca Coder"/>
                  <a:sym typeface="Anca Coder"/>
                </a:rPr>
                <a:t>[PASTE DATA, NOTES, OR REFERENCE KNOWLEDGE NODE HERE]</a:t>
              </a:r>
            </a:p>
            <a:p>
              <a:pPr algn="l">
                <a:lnSpc>
                  <a:spcPts val="2380"/>
                </a:lnSpc>
              </a:pPr>
              <a:r>
                <a:rPr lang="en-US" b="true" sz="1700">
                  <a:solidFill>
                    <a:srgbClr val="000000"/>
                  </a:solidFill>
                  <a:latin typeface="Anca Coder Bold"/>
                  <a:ea typeface="Anca Coder Bold"/>
                  <a:cs typeface="Anca Coder Bold"/>
                  <a:sym typeface="Anca Coder Bold"/>
                </a:rPr>
                <a:t>FORMAT </a:t>
              </a:r>
              <a:r>
                <a:rPr lang="en-US" sz="1700">
                  <a:solidFill>
                    <a:srgbClr val="000000"/>
                  </a:solidFill>
                  <a:latin typeface="Anca Coder"/>
                  <a:ea typeface="Anca Coder"/>
                  <a:cs typeface="Anca Coder"/>
                  <a:sym typeface="Anca Coder"/>
                </a:rPr>
                <a:t>— Use the following report structure:# [REPORT TITLE]**Prepared by:** | **Date:** | **Classification:**## </a:t>
              </a:r>
            </a:p>
            <a:p>
              <a:pPr algn="l">
                <a:lnSpc>
                  <a:spcPts val="2380"/>
                </a:lnSpc>
              </a:pPr>
              <a:r>
                <a:rPr lang="en-US" sz="1700">
                  <a:solidFill>
                    <a:srgbClr val="000000"/>
                  </a:solidFill>
                  <a:latin typeface="Anca Coder"/>
                  <a:ea typeface="Anca Coder"/>
                  <a:cs typeface="Anca Coder"/>
                  <a:sym typeface="Anca Coder"/>
                </a:rPr>
                <a:t>1. EXECUTIVE SUMMARY[3-5 sentences — headline findings and key recommendation]## </a:t>
              </a:r>
            </a:p>
            <a:p>
              <a:pPr algn="l">
                <a:lnSpc>
                  <a:spcPts val="2380"/>
                </a:lnSpc>
              </a:pPr>
              <a:r>
                <a:rPr lang="en-US" sz="1700">
                  <a:solidFill>
                    <a:srgbClr val="000000"/>
                  </a:solidFill>
                  <a:latin typeface="Anca Coder"/>
                  <a:ea typeface="Anca Coder"/>
                  <a:cs typeface="Anca Coder"/>
                  <a:sym typeface="Anca Coder"/>
                </a:rPr>
                <a:t>2. BACKGROUND &amp; OBJECTIVES[Context and purpose of the report]## </a:t>
              </a:r>
            </a:p>
            <a:p>
              <a:pPr algn="l">
                <a:lnSpc>
                  <a:spcPts val="2380"/>
                </a:lnSpc>
              </a:pPr>
              <a:r>
                <a:rPr lang="en-US" sz="1700">
                  <a:solidFill>
                    <a:srgbClr val="000000"/>
                  </a:solidFill>
                  <a:latin typeface="Anca Coder"/>
                  <a:ea typeface="Anca Coder"/>
                  <a:cs typeface="Anca Coder"/>
                  <a:sym typeface="Anca Coder"/>
                </a:rPr>
                <a:t>3. METHODOLOGY[How data was gathered and analysed]## </a:t>
              </a:r>
            </a:p>
            <a:p>
              <a:pPr algn="l">
                <a:lnSpc>
                  <a:spcPts val="2380"/>
                </a:lnSpc>
              </a:pPr>
              <a:r>
                <a:rPr lang="en-US" sz="1700">
                  <a:solidFill>
                    <a:srgbClr val="000000"/>
                  </a:solidFill>
                  <a:latin typeface="Anca Coder"/>
                  <a:ea typeface="Anca Coder"/>
                  <a:cs typeface="Anca Coder"/>
                  <a:sym typeface="Anca Coder"/>
                </a:rPr>
                <a:t>4. KEY FINDINGS[Numbered findings with supporting data]## </a:t>
              </a:r>
            </a:p>
            <a:p>
              <a:pPr algn="l">
                <a:lnSpc>
                  <a:spcPts val="2380"/>
                </a:lnSpc>
              </a:pPr>
              <a:r>
                <a:rPr lang="en-US" sz="1700">
                  <a:solidFill>
                    <a:srgbClr val="000000"/>
                  </a:solidFill>
                  <a:latin typeface="Anca Coder"/>
                  <a:ea typeface="Anca Coder"/>
                  <a:cs typeface="Anca Coder"/>
                  <a:sym typeface="Anca Coder"/>
                </a:rPr>
                <a:t>5. ANALYSIS[Interpretation of findings — what they mean]## </a:t>
              </a:r>
            </a:p>
            <a:p>
              <a:pPr algn="l">
                <a:lnSpc>
                  <a:spcPts val="2380"/>
                </a:lnSpc>
              </a:pPr>
              <a:r>
                <a:rPr lang="en-US" sz="1700">
                  <a:solidFill>
                    <a:srgbClr val="000000"/>
                  </a:solidFill>
                  <a:latin typeface="Anca Coder"/>
                  <a:ea typeface="Anca Coder"/>
                  <a:cs typeface="Anca Coder"/>
                  <a:sym typeface="Anca Coder"/>
                </a:rPr>
                <a:t>6. RISKS &amp; CONSIDERATIONS[Table: Risk | Likelihood | Impact | Mitigation]## </a:t>
              </a:r>
            </a:p>
            <a:p>
              <a:pPr algn="l">
                <a:lnSpc>
                  <a:spcPts val="2380"/>
                </a:lnSpc>
              </a:pPr>
              <a:r>
                <a:rPr lang="en-US" sz="1700">
                  <a:solidFill>
                    <a:srgbClr val="000000"/>
                  </a:solidFill>
                  <a:latin typeface="Anca Coder"/>
                  <a:ea typeface="Anca Coder"/>
                  <a:cs typeface="Anca Coder"/>
                  <a:sym typeface="Anca Coder"/>
                </a:rPr>
                <a:t>7. RECOMMENDATIONS[Numbered, actionable recommendations in priority order]## </a:t>
              </a:r>
            </a:p>
            <a:p>
              <a:pPr algn="l">
                <a:lnSpc>
                  <a:spcPts val="2380"/>
                </a:lnSpc>
              </a:pPr>
              <a:r>
                <a:rPr lang="en-US" sz="1700">
                  <a:solidFill>
                    <a:srgbClr val="000000"/>
                  </a:solidFill>
                  <a:latin typeface="Anca Coder"/>
                  <a:ea typeface="Anca Coder"/>
                  <a:cs typeface="Anca Coder"/>
                  <a:sym typeface="Anca Coder"/>
                </a:rPr>
                <a:t>8. CONCLUSION[Closing paragraph — overall position and call to action]## </a:t>
              </a:r>
            </a:p>
            <a:p>
              <a:pPr algn="l">
                <a:lnSpc>
                  <a:spcPts val="2380"/>
                </a:lnSpc>
              </a:pPr>
              <a:r>
                <a:rPr lang="en-US" sz="1700">
                  <a:solidFill>
                    <a:srgbClr val="000000"/>
                  </a:solidFill>
                  <a:latin typeface="Anca Coder"/>
                  <a:ea typeface="Anca Coder"/>
                  <a:cs typeface="Anca Coder"/>
                  <a:sym typeface="Anca Coder"/>
                </a:rPr>
                <a:t>9. APPENDICES[Reference any supporting documents]</a:t>
              </a:r>
            </a:p>
            <a:p>
              <a:pPr algn="l">
                <a:lnSpc>
                  <a:spcPts val="2380"/>
                </a:lnSpc>
              </a:pPr>
              <a:r>
                <a:rPr lang="en-US" b="true" sz="1700">
                  <a:solidFill>
                    <a:srgbClr val="000000"/>
                  </a:solidFill>
                  <a:latin typeface="Anca Coder Bold"/>
                  <a:ea typeface="Anca Coder Bold"/>
                  <a:cs typeface="Anca Coder Bold"/>
                  <a:sym typeface="Anca Coder Bold"/>
                </a:rPr>
                <a:t>STYLE: </a:t>
              </a:r>
            </a:p>
            <a:p>
              <a:pPr algn="l">
                <a:lnSpc>
                  <a:spcPts val="2380"/>
                </a:lnSpc>
              </a:pPr>
              <a:r>
                <a:rPr lang="en-US" sz="1700">
                  <a:solidFill>
                    <a:srgbClr val="000000"/>
                  </a:solidFill>
                  <a:latin typeface="Anca Coder"/>
                  <a:ea typeface="Anca Coder"/>
                  <a:cs typeface="Anca Coder"/>
                  <a:sym typeface="Anca Coder"/>
                </a:rPr>
                <a:t>- Formal, objective, evidence-based</a:t>
              </a:r>
            </a:p>
            <a:p>
              <a:pPr algn="l">
                <a:lnSpc>
                  <a:spcPts val="2380"/>
                </a:lnSpc>
              </a:pPr>
              <a:r>
                <a:rPr lang="en-US" sz="1700">
                  <a:solidFill>
                    <a:srgbClr val="000000"/>
                  </a:solidFill>
                  <a:latin typeface="Anca Coder"/>
                  <a:ea typeface="Anca Coder"/>
                  <a:cs typeface="Anca Coder"/>
                  <a:sym typeface="Anca Coder"/>
                </a:rPr>
                <a:t>- No filler language- Use data to support every claim</a:t>
              </a:r>
            </a:p>
            <a:p>
              <a:pPr algn="l">
                <a:lnSpc>
                  <a:spcPts val="2380"/>
                </a:lnSpc>
              </a:pPr>
              <a:r>
                <a:rPr lang="en-US" sz="1700">
                  <a:solidFill>
                    <a:srgbClr val="000000"/>
                  </a:solidFill>
                  <a:latin typeface="Anca Coder"/>
                  <a:ea typeface="Anca Coder"/>
                  <a:cs typeface="Anca Coder"/>
                  <a:sym typeface="Anca Coder"/>
                </a:rPr>
                <a:t>- Maximum [X] pages / [X] words </a:t>
              </a:r>
            </a:p>
          </p:txBody>
        </p:sp>
      </p:gr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4.3</a:t>
            </a:r>
            <a:r>
              <a:rPr lang="en-US" b="true" sz="2499">
                <a:solidFill>
                  <a:srgbClr val="808080"/>
                </a:solidFill>
                <a:latin typeface="Montserrat Bold"/>
                <a:ea typeface="Montserrat Bold"/>
                <a:cs typeface="Montserrat Bold"/>
                <a:sym typeface="Montserrat Bold"/>
              </a:rPr>
              <a:t> Report Generator Template </a:t>
            </a:r>
          </a:p>
        </p:txBody>
      </p:sp>
      <p:sp>
        <p:nvSpPr>
          <p:cNvPr name="TextBox 5" id="5"/>
          <p:cNvSpPr txBox="true"/>
          <p:nvPr/>
        </p:nvSpPr>
        <p:spPr>
          <a:xfrm rot="0">
            <a:off x="1028700" y="2283733"/>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Specialised</a:t>
            </a:r>
            <a:r>
              <a:rPr lang="en-US" b="true" sz="2499">
                <a:solidFill>
                  <a:srgbClr val="111111"/>
                </a:solidFill>
                <a:latin typeface="Montserrat Bold"/>
                <a:ea typeface="Montserrat Bold"/>
                <a:cs typeface="Montserrat Bold"/>
                <a:sym typeface="Montserrat Bold"/>
              </a:rPr>
              <a:t> Report Templates: </a:t>
            </a:r>
          </a:p>
        </p:txBody>
      </p:sp>
      <p:sp>
        <p:nvSpPr>
          <p:cNvPr name="TextBox 6" id="6"/>
          <p:cNvSpPr txBox="true"/>
          <p:nvPr/>
        </p:nvSpPr>
        <p:spPr>
          <a:xfrm rot="0">
            <a:off x="1028700" y="2891294"/>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Sales Performance Report </a:t>
            </a:r>
          </a:p>
        </p:txBody>
      </p:sp>
      <p:grpSp>
        <p:nvGrpSpPr>
          <p:cNvPr name="Group 7" id="7"/>
          <p:cNvGrpSpPr/>
          <p:nvPr/>
        </p:nvGrpSpPr>
        <p:grpSpPr>
          <a:xfrm rot="0">
            <a:off x="1028700" y="3459619"/>
            <a:ext cx="15908935" cy="5398462"/>
            <a:chOff x="0" y="0"/>
            <a:chExt cx="21211914" cy="7197950"/>
          </a:xfrm>
        </p:grpSpPr>
        <p:grpSp>
          <p:nvGrpSpPr>
            <p:cNvPr name="Group 8" id="8"/>
            <p:cNvGrpSpPr/>
            <p:nvPr/>
          </p:nvGrpSpPr>
          <p:grpSpPr>
            <a:xfrm rot="0">
              <a:off x="0" y="0"/>
              <a:ext cx="21211914" cy="7197950"/>
              <a:chOff x="0" y="0"/>
              <a:chExt cx="4190008" cy="1421817"/>
            </a:xfrm>
          </p:grpSpPr>
          <p:sp>
            <p:nvSpPr>
              <p:cNvPr name="Freeform 9" id="9"/>
              <p:cNvSpPr/>
              <p:nvPr/>
            </p:nvSpPr>
            <p:spPr>
              <a:xfrm flipH="false" flipV="false" rot="0">
                <a:off x="0" y="0"/>
                <a:ext cx="4190008" cy="1421817"/>
              </a:xfrm>
              <a:custGeom>
                <a:avLst/>
                <a:gdLst/>
                <a:ahLst/>
                <a:cxnLst/>
                <a:rect r="r" b="b" t="t" l="l"/>
                <a:pathLst>
                  <a:path h="1421817" w="4190008">
                    <a:moveTo>
                      <a:pt x="11193" y="0"/>
                    </a:moveTo>
                    <a:lnTo>
                      <a:pt x="4178815" y="0"/>
                    </a:lnTo>
                    <a:cubicBezTo>
                      <a:pt x="4181784" y="0"/>
                      <a:pt x="4184631" y="1179"/>
                      <a:pt x="4186730" y="3278"/>
                    </a:cubicBezTo>
                    <a:cubicBezTo>
                      <a:pt x="4188828" y="5377"/>
                      <a:pt x="4190008" y="8224"/>
                      <a:pt x="4190008" y="11193"/>
                    </a:cubicBezTo>
                    <a:lnTo>
                      <a:pt x="4190008" y="1410625"/>
                    </a:lnTo>
                    <a:cubicBezTo>
                      <a:pt x="4190008" y="1413593"/>
                      <a:pt x="4188828" y="1416440"/>
                      <a:pt x="4186730" y="1418539"/>
                    </a:cubicBezTo>
                    <a:cubicBezTo>
                      <a:pt x="4184631" y="1420638"/>
                      <a:pt x="4181784" y="1421817"/>
                      <a:pt x="4178815" y="1421817"/>
                    </a:cubicBezTo>
                    <a:lnTo>
                      <a:pt x="11193" y="1421817"/>
                    </a:lnTo>
                    <a:cubicBezTo>
                      <a:pt x="8224" y="1421817"/>
                      <a:pt x="5377" y="1420638"/>
                      <a:pt x="3278" y="1418539"/>
                    </a:cubicBezTo>
                    <a:cubicBezTo>
                      <a:pt x="1179" y="1416440"/>
                      <a:pt x="0" y="1413593"/>
                      <a:pt x="0" y="1410625"/>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0" id="10"/>
              <p:cNvSpPr txBox="true"/>
              <p:nvPr/>
            </p:nvSpPr>
            <p:spPr>
              <a:xfrm>
                <a:off x="0" y="-123825"/>
                <a:ext cx="4190008" cy="1545642"/>
              </a:xfrm>
              <a:prstGeom prst="rect">
                <a:avLst/>
              </a:prstGeom>
            </p:spPr>
            <p:txBody>
              <a:bodyPr anchor="ctr" rtlCol="false" tIns="50800" lIns="50800" bIns="50800" rIns="50800"/>
              <a:lstStyle/>
              <a:p>
                <a:pPr algn="ctr">
                  <a:lnSpc>
                    <a:spcPts val="3240"/>
                  </a:lnSpc>
                </a:pPr>
              </a:p>
            </p:txBody>
          </p:sp>
        </p:grpSp>
        <p:sp>
          <p:nvSpPr>
            <p:cNvPr name="TextBox 11" id="11"/>
            <p:cNvSpPr txBox="true"/>
            <p:nvPr/>
          </p:nvSpPr>
          <p:spPr>
            <a:xfrm rot="0">
              <a:off x="373939" y="299508"/>
              <a:ext cx="20521915" cy="65584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Business performance analyst.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Mo</a:t>
              </a:r>
              <a:r>
                <a:rPr lang="en-US" sz="2000">
                  <a:solidFill>
                    <a:srgbClr val="000000"/>
                  </a:solidFill>
                  <a:latin typeface="Anca Coder"/>
                  <a:ea typeface="Anca Coder"/>
                  <a:cs typeface="Anca Coder"/>
                  <a:sym typeface="Anca Coder"/>
                </a:rPr>
                <a:t>nthly sales performance report for [month/year], presenting to the commercial leadership team.</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Generate a sales performance report from the data below.</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[SALES DATA]</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INCLUDE: </a:t>
              </a:r>
              <a:r>
                <a:rPr lang="en-US" sz="2000">
                  <a:solidFill>
                    <a:srgbClr val="000000"/>
                  </a:solidFill>
                  <a:latin typeface="Anca Coder"/>
                  <a:ea typeface="Anca Coder"/>
                  <a:cs typeface="Anca Coder"/>
                  <a:sym typeface="Anca Coder"/>
                </a:rPr>
                <a:t>Revenue vs. target | Pipeline health | Top performers | Underperformers | Customer acquisition vs. retention split | Key wins | Lost deals analysis | 3 strategic recommendations for next month.</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 </a:t>
              </a:r>
              <a:r>
                <a:rPr lang="en-US" sz="2000">
                  <a:solidFill>
                    <a:srgbClr val="000000"/>
                  </a:solidFill>
                  <a:latin typeface="Anca Coder"/>
                  <a:ea typeface="Anca Coder"/>
                  <a:cs typeface="Anca Coder"/>
                  <a:sym typeface="Anca Coder"/>
                </a:rPr>
                <a:t>Executive report with tables and bullet points. Max 500 words + data tables.</a:t>
              </a:r>
              <a:r>
                <a:rPr lang="en-US" b="true" sz="2000">
                  <a:solidFill>
                    <a:srgbClr val="000000"/>
                  </a:solidFill>
                  <a:latin typeface="Anca Coder Bold"/>
                  <a:ea typeface="Anca Coder Bold"/>
                  <a:cs typeface="Anca Coder Bold"/>
                  <a:sym typeface="Anca Coder Bold"/>
                </a:rPr>
                <a:t> </a:t>
              </a:r>
            </a:p>
          </p:txBody>
        </p:sp>
      </p:gr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4: PROMPT TEMPLATES </a:t>
            </a:r>
          </a:p>
        </p:txBody>
      </p:sp>
      <p:sp>
        <p:nvSpPr>
          <p:cNvPr name="TextBox 4" id="4"/>
          <p:cNvSpPr txBox="true"/>
          <p:nvPr/>
        </p:nvSpPr>
        <p:spPr>
          <a:xfrm rot="0">
            <a:off x="9935599" y="1794782"/>
            <a:ext cx="6783331" cy="412750"/>
          </a:xfrm>
          <a:prstGeom prst="rect">
            <a:avLst/>
          </a:prstGeom>
        </p:spPr>
        <p:txBody>
          <a:bodyPr anchor="t" rtlCol="false" tIns="0" lIns="0" bIns="0" rIns="0">
            <a:spAutoFit/>
          </a:bodyPr>
          <a:lstStyle/>
          <a:p>
            <a:pPr algn="r">
              <a:lnSpc>
                <a:spcPts val="3499"/>
              </a:lnSpc>
            </a:pPr>
            <a:r>
              <a:rPr lang="en-US" b="true" sz="2499">
                <a:solidFill>
                  <a:srgbClr val="808080"/>
                </a:solidFill>
                <a:latin typeface="Montserrat Bold"/>
                <a:ea typeface="Montserrat Bold"/>
                <a:cs typeface="Montserrat Bold"/>
                <a:sym typeface="Montserrat Bold"/>
              </a:rPr>
              <a:t>4.3</a:t>
            </a:r>
            <a:r>
              <a:rPr lang="en-US" b="true" sz="2499">
                <a:solidFill>
                  <a:srgbClr val="808080"/>
                </a:solidFill>
                <a:latin typeface="Montserrat Bold"/>
                <a:ea typeface="Montserrat Bold"/>
                <a:cs typeface="Montserrat Bold"/>
                <a:sym typeface="Montserrat Bold"/>
              </a:rPr>
              <a:t> Report Generator Template </a:t>
            </a:r>
          </a:p>
        </p:txBody>
      </p:sp>
      <p:sp>
        <p:nvSpPr>
          <p:cNvPr name="TextBox 5" id="5"/>
          <p:cNvSpPr txBox="true"/>
          <p:nvPr/>
        </p:nvSpPr>
        <p:spPr>
          <a:xfrm rot="0">
            <a:off x="1028700" y="2283733"/>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Specialised</a:t>
            </a:r>
            <a:r>
              <a:rPr lang="en-US" b="true" sz="2499">
                <a:solidFill>
                  <a:srgbClr val="111111"/>
                </a:solidFill>
                <a:latin typeface="Montserrat Bold"/>
                <a:ea typeface="Montserrat Bold"/>
                <a:cs typeface="Montserrat Bold"/>
                <a:sym typeface="Montserrat Bold"/>
              </a:rPr>
              <a:t> Report Templates: </a:t>
            </a:r>
          </a:p>
        </p:txBody>
      </p:sp>
      <p:sp>
        <p:nvSpPr>
          <p:cNvPr name="TextBox 6" id="6"/>
          <p:cNvSpPr txBox="true"/>
          <p:nvPr/>
        </p:nvSpPr>
        <p:spPr>
          <a:xfrm rot="0">
            <a:off x="1028700" y="2891294"/>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Project Status Report </a:t>
            </a:r>
          </a:p>
        </p:txBody>
      </p:sp>
      <p:grpSp>
        <p:nvGrpSpPr>
          <p:cNvPr name="Group 7" id="7"/>
          <p:cNvGrpSpPr/>
          <p:nvPr/>
        </p:nvGrpSpPr>
        <p:grpSpPr>
          <a:xfrm rot="0">
            <a:off x="1028700" y="3459619"/>
            <a:ext cx="15908935" cy="6455737"/>
            <a:chOff x="0" y="0"/>
            <a:chExt cx="21211914" cy="8607650"/>
          </a:xfrm>
        </p:grpSpPr>
        <p:grpSp>
          <p:nvGrpSpPr>
            <p:cNvPr name="Group 8" id="8"/>
            <p:cNvGrpSpPr/>
            <p:nvPr/>
          </p:nvGrpSpPr>
          <p:grpSpPr>
            <a:xfrm rot="0">
              <a:off x="0" y="0"/>
              <a:ext cx="21211914" cy="8607650"/>
              <a:chOff x="0" y="0"/>
              <a:chExt cx="4190008" cy="1700277"/>
            </a:xfrm>
          </p:grpSpPr>
          <p:sp>
            <p:nvSpPr>
              <p:cNvPr name="Freeform 9" id="9"/>
              <p:cNvSpPr/>
              <p:nvPr/>
            </p:nvSpPr>
            <p:spPr>
              <a:xfrm flipH="false" flipV="false" rot="0">
                <a:off x="0" y="0"/>
                <a:ext cx="4190008" cy="1700276"/>
              </a:xfrm>
              <a:custGeom>
                <a:avLst/>
                <a:gdLst/>
                <a:ahLst/>
                <a:cxnLst/>
                <a:rect r="r" b="b" t="t" l="l"/>
                <a:pathLst>
                  <a:path h="1700276" w="4190008">
                    <a:moveTo>
                      <a:pt x="11193" y="0"/>
                    </a:moveTo>
                    <a:lnTo>
                      <a:pt x="4178815" y="0"/>
                    </a:lnTo>
                    <a:cubicBezTo>
                      <a:pt x="4181784" y="0"/>
                      <a:pt x="4184631" y="1179"/>
                      <a:pt x="4186730" y="3278"/>
                    </a:cubicBezTo>
                    <a:cubicBezTo>
                      <a:pt x="4188828" y="5377"/>
                      <a:pt x="4190008" y="8224"/>
                      <a:pt x="4190008" y="11193"/>
                    </a:cubicBezTo>
                    <a:lnTo>
                      <a:pt x="4190008" y="1689084"/>
                    </a:lnTo>
                    <a:cubicBezTo>
                      <a:pt x="4190008" y="1692052"/>
                      <a:pt x="4188828" y="1694899"/>
                      <a:pt x="4186730" y="1696998"/>
                    </a:cubicBezTo>
                    <a:cubicBezTo>
                      <a:pt x="4184631" y="1699097"/>
                      <a:pt x="4181784" y="1700276"/>
                      <a:pt x="4178815" y="1700276"/>
                    </a:cubicBezTo>
                    <a:lnTo>
                      <a:pt x="11193" y="1700276"/>
                    </a:lnTo>
                    <a:cubicBezTo>
                      <a:pt x="8224" y="1700276"/>
                      <a:pt x="5377" y="1699097"/>
                      <a:pt x="3278" y="1696998"/>
                    </a:cubicBezTo>
                    <a:cubicBezTo>
                      <a:pt x="1179" y="1694899"/>
                      <a:pt x="0" y="1692052"/>
                      <a:pt x="0" y="1689084"/>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0" id="10"/>
              <p:cNvSpPr txBox="true"/>
              <p:nvPr/>
            </p:nvSpPr>
            <p:spPr>
              <a:xfrm>
                <a:off x="0" y="-123825"/>
                <a:ext cx="4190008" cy="1824102"/>
              </a:xfrm>
              <a:prstGeom prst="rect">
                <a:avLst/>
              </a:prstGeom>
            </p:spPr>
            <p:txBody>
              <a:bodyPr anchor="ctr" rtlCol="false" tIns="50800" lIns="50800" bIns="50800" rIns="50800"/>
              <a:lstStyle/>
              <a:p>
                <a:pPr algn="ctr">
                  <a:lnSpc>
                    <a:spcPts val="3240"/>
                  </a:lnSpc>
                </a:pPr>
              </a:p>
            </p:txBody>
          </p:sp>
        </p:grpSp>
        <p:sp>
          <p:nvSpPr>
            <p:cNvPr name="TextBox 11" id="11"/>
            <p:cNvSpPr txBox="true"/>
            <p:nvPr/>
          </p:nvSpPr>
          <p:spPr>
            <a:xfrm rot="0">
              <a:off x="373939" y="299508"/>
              <a:ext cx="20521915" cy="79681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ROLE: </a:t>
              </a:r>
              <a:r>
                <a:rPr lang="en-US" sz="2000">
                  <a:solidFill>
                    <a:srgbClr val="000000"/>
                  </a:solidFill>
                  <a:latin typeface="Anca Coder"/>
                  <a:ea typeface="Anca Coder"/>
                  <a:cs typeface="Anca Coder"/>
                  <a:sym typeface="Anca Coder"/>
                </a:rPr>
                <a:t>Project management office analyst.</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CONTEXT: </a:t>
              </a:r>
              <a:r>
                <a:rPr lang="en-US" sz="2000">
                  <a:solidFill>
                    <a:srgbClr val="000000"/>
                  </a:solidFill>
                  <a:latin typeface="Anca Coder"/>
                  <a:ea typeface="Anca Coder"/>
                  <a:cs typeface="Anca Coder"/>
                  <a:sym typeface="Anca Coder"/>
                </a:rPr>
                <a:t>Week</a:t>
              </a:r>
              <a:r>
                <a:rPr lang="en-US" sz="2000">
                  <a:solidFill>
                    <a:srgbClr val="000000"/>
                  </a:solidFill>
                  <a:latin typeface="Anca Coder"/>
                  <a:ea typeface="Anca Coder"/>
                  <a:cs typeface="Anca Coder"/>
                  <a:sym typeface="Anca Coder"/>
                </a:rPr>
                <a:t>ly project status update for [Project Name], for the project steering committee.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TASK: </a:t>
              </a:r>
              <a:r>
                <a:rPr lang="en-US" sz="2000">
                  <a:solidFill>
                    <a:srgbClr val="000000"/>
                  </a:solidFill>
                  <a:latin typeface="Anca Coder"/>
                  <a:ea typeface="Anca Coder"/>
                  <a:cs typeface="Anca Coder"/>
                  <a:sym typeface="Anca Coder"/>
                </a:rPr>
                <a:t>Convert the following project notes into a formal status report.</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INPUT: </a:t>
              </a:r>
              <a:r>
                <a:rPr lang="en-US" sz="2000">
                  <a:solidFill>
                    <a:srgbClr val="000000"/>
                  </a:solidFill>
                  <a:latin typeface="Anca Coder"/>
                  <a:ea typeface="Anca Coder"/>
                  <a:cs typeface="Anca Coder"/>
                  <a:sym typeface="Anca Coder"/>
                </a:rPr>
                <a:t>[PROJECT NOTES]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FORMAT:</a:t>
              </a:r>
            </a:p>
            <a:p>
              <a:pPr algn="l">
                <a:lnSpc>
                  <a:spcPts val="2800"/>
                </a:lnSpc>
              </a:pPr>
              <a:r>
                <a:rPr lang="en-US" sz="2000">
                  <a:solidFill>
                    <a:srgbClr val="000000"/>
                  </a:solidFill>
                  <a:latin typeface="Anca Coder"/>
                  <a:ea typeface="Anca Coder"/>
                  <a:cs typeface="Anca Coder"/>
                  <a:sym typeface="Anca Coder"/>
                </a:rPr>
                <a:t>- Status (RAG rating: Red/Amber/Green)</a:t>
              </a:r>
            </a:p>
            <a:p>
              <a:pPr algn="l">
                <a:lnSpc>
                  <a:spcPts val="2800"/>
                </a:lnSpc>
              </a:pPr>
              <a:r>
                <a:rPr lang="en-US" sz="2000">
                  <a:solidFill>
                    <a:srgbClr val="000000"/>
                  </a:solidFill>
                  <a:latin typeface="Anca Coder"/>
                  <a:ea typeface="Anca Coder"/>
                  <a:cs typeface="Anca Coder"/>
                  <a:sym typeface="Anca Coder"/>
                </a:rPr>
                <a:t>- % Complete</a:t>
              </a:r>
            </a:p>
            <a:p>
              <a:pPr algn="l">
                <a:lnSpc>
                  <a:spcPts val="2800"/>
                </a:lnSpc>
              </a:pPr>
              <a:r>
                <a:rPr lang="en-US" sz="2000">
                  <a:solidFill>
                    <a:srgbClr val="000000"/>
                  </a:solidFill>
                  <a:latin typeface="Anca Coder"/>
                  <a:ea typeface="Anca Coder"/>
                  <a:cs typeface="Anca Coder"/>
                  <a:sym typeface="Anca Coder"/>
                </a:rPr>
                <a:t>- Milestone Summary Table</a:t>
              </a:r>
            </a:p>
            <a:p>
              <a:pPr algn="l">
                <a:lnSpc>
                  <a:spcPts val="2800"/>
                </a:lnSpc>
              </a:pPr>
              <a:r>
                <a:rPr lang="en-US" sz="2000">
                  <a:solidFill>
                    <a:srgbClr val="000000"/>
                  </a:solidFill>
                  <a:latin typeface="Anca Coder"/>
                  <a:ea typeface="Anca Coder"/>
                  <a:cs typeface="Anca Coder"/>
                  <a:sym typeface="Anca Coder"/>
                </a:rPr>
                <a:t>- Issues &amp; Risks Log</a:t>
              </a:r>
            </a:p>
            <a:p>
              <a:pPr algn="l">
                <a:lnSpc>
                  <a:spcPts val="2800"/>
                </a:lnSpc>
              </a:pPr>
              <a:r>
                <a:rPr lang="en-US" sz="2000">
                  <a:solidFill>
                    <a:srgbClr val="000000"/>
                  </a:solidFill>
                  <a:latin typeface="Anca Coder"/>
                  <a:ea typeface="Anca Coder"/>
                  <a:cs typeface="Anca Coder"/>
                  <a:sym typeface="Anca Coder"/>
                </a:rPr>
                <a:t>- Key Achievements This Period</a:t>
              </a:r>
            </a:p>
            <a:p>
              <a:pPr algn="l">
                <a:lnSpc>
                  <a:spcPts val="2800"/>
                </a:lnSpc>
              </a:pPr>
              <a:r>
                <a:rPr lang="en-US" sz="2000">
                  <a:solidFill>
                    <a:srgbClr val="000000"/>
                  </a:solidFill>
                  <a:latin typeface="Anca Coder"/>
                  <a:ea typeface="Anca Coder"/>
                  <a:cs typeface="Anca Coder"/>
                  <a:sym typeface="Anca Coder"/>
                </a:rPr>
                <a:t>- Planned Activities Next Period</a:t>
              </a:r>
            </a:p>
            <a:p>
              <a:pPr algn="l">
                <a:lnSpc>
                  <a:spcPts val="2800"/>
                </a:lnSpc>
              </a:pPr>
              <a:r>
                <a:rPr lang="en-US" sz="2000">
                  <a:solidFill>
                    <a:srgbClr val="000000"/>
                  </a:solidFill>
                  <a:latin typeface="Anca Coder"/>
                  <a:ea typeface="Anca Coder"/>
                  <a:cs typeface="Anca Coder"/>
                  <a:sym typeface="Anca Coder"/>
                </a:rPr>
                <a:t>- Budget Status</a:t>
              </a:r>
            </a:p>
            <a:p>
              <a:pPr algn="l">
                <a:lnSpc>
                  <a:spcPts val="2800"/>
                </a:lnSpc>
              </a:pPr>
              <a:r>
                <a:rPr lang="en-US" sz="2000">
                  <a:solidFill>
                    <a:srgbClr val="000000"/>
                  </a:solidFill>
                  <a:latin typeface="Anca Coder"/>
                  <a:ea typeface="Anca Coder"/>
                  <a:cs typeface="Anca Coder"/>
                  <a:sym typeface="Anca Coder"/>
                </a:rPr>
                <a:t>- Decisions Required from Steering Committee </a:t>
              </a:r>
            </a:p>
          </p:txBody>
        </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447020"/>
          </a:xfrm>
          <a:custGeom>
            <a:avLst/>
            <a:gdLst/>
            <a:ahLst/>
            <a:cxnLst/>
            <a:rect r="r" b="b" t="t" l="l"/>
            <a:pathLst>
              <a:path h="10447020" w="18288000">
                <a:moveTo>
                  <a:pt x="0" y="0"/>
                </a:moveTo>
                <a:lnTo>
                  <a:pt x="18288000" y="0"/>
                </a:lnTo>
                <a:lnTo>
                  <a:pt x="18288000" y="10447020"/>
                </a:lnTo>
                <a:lnTo>
                  <a:pt x="0" y="10447020"/>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2C374F">
                <a:alpha val="67843"/>
              </a:srgbClr>
            </a:solidFill>
          </p:spPr>
        </p:sp>
        <p:sp>
          <p:nvSpPr>
            <p:cNvPr name="TextBox 5" id="5"/>
            <p:cNvSpPr txBox="true"/>
            <p:nvPr/>
          </p:nvSpPr>
          <p:spPr>
            <a:xfrm>
              <a:off x="0" y="-123825"/>
              <a:ext cx="4816593" cy="2833158"/>
            </a:xfrm>
            <a:prstGeom prst="rect">
              <a:avLst/>
            </a:prstGeom>
          </p:spPr>
          <p:txBody>
            <a:bodyPr anchor="ctr" rtlCol="false" tIns="50800" lIns="50800" bIns="50800" rIns="50800"/>
            <a:lstStyle/>
            <a:p>
              <a:pPr algn="ctr">
                <a:lnSpc>
                  <a:spcPts val="3240"/>
                </a:lnSpc>
              </a:pPr>
            </a:p>
          </p:txBody>
        </p:sp>
      </p:grpSp>
      <p:sp>
        <p:nvSpPr>
          <p:cNvPr name="Freeform 6" id="6"/>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3"/>
            <a:stretch>
              <a:fillRect l="0" t="-2896" r="0" b="-2896"/>
            </a:stretch>
          </a:blipFill>
        </p:spPr>
      </p:sp>
      <p:sp>
        <p:nvSpPr>
          <p:cNvPr name="TextBox 7" id="7"/>
          <p:cNvSpPr txBox="true"/>
          <p:nvPr/>
        </p:nvSpPr>
        <p:spPr>
          <a:xfrm rot="0">
            <a:off x="3152769" y="4766310"/>
            <a:ext cx="11982462" cy="914400"/>
          </a:xfrm>
          <a:prstGeom prst="rect">
            <a:avLst/>
          </a:prstGeom>
        </p:spPr>
        <p:txBody>
          <a:bodyPr anchor="t" rtlCol="false" tIns="0" lIns="0" bIns="0" rIns="0">
            <a:spAutoFit/>
          </a:bodyPr>
          <a:lstStyle/>
          <a:p>
            <a:pPr algn="ctr">
              <a:lnSpc>
                <a:spcPts val="7200"/>
              </a:lnSpc>
            </a:pPr>
            <a:r>
              <a:rPr lang="en-US" sz="6000" b="true">
                <a:solidFill>
                  <a:srgbClr val="FFFFFF"/>
                </a:solidFill>
                <a:latin typeface="Montserrat Semi-Bold"/>
                <a:ea typeface="Montserrat Semi-Bold"/>
                <a:cs typeface="Montserrat Semi-Bold"/>
                <a:sym typeface="Montserrat Semi-Bold"/>
              </a:rPr>
              <a:t>PART 5: BEST PRACTICES </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5: BEST PRACTICES </a:t>
            </a:r>
          </a:p>
        </p:txBody>
      </p:sp>
      <p:sp>
        <p:nvSpPr>
          <p:cNvPr name="TextBox 4" id="4"/>
          <p:cNvSpPr txBox="true"/>
          <p:nvPr/>
        </p:nvSpPr>
        <p:spPr>
          <a:xfrm rot="0">
            <a:off x="1028700" y="2760265"/>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5.1</a:t>
            </a:r>
            <a:r>
              <a:rPr lang="en-US" b="true" sz="2499">
                <a:solidFill>
                  <a:srgbClr val="111111"/>
                </a:solidFill>
                <a:latin typeface="Montserrat Bold"/>
                <a:ea typeface="Montserrat Bold"/>
                <a:cs typeface="Montserrat Bold"/>
                <a:sym typeface="Montserrat Bold"/>
              </a:rPr>
              <a:t> Be Specific </a:t>
            </a:r>
          </a:p>
        </p:txBody>
      </p:sp>
      <p:sp>
        <p:nvSpPr>
          <p:cNvPr name="TextBox 5" id="5"/>
          <p:cNvSpPr txBox="true"/>
          <p:nvPr/>
        </p:nvSpPr>
        <p:spPr>
          <a:xfrm rot="0">
            <a:off x="1028700" y="3367826"/>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Th</a:t>
            </a:r>
            <a:r>
              <a:rPr lang="en-US" sz="2000">
                <a:solidFill>
                  <a:srgbClr val="111111"/>
                </a:solidFill>
                <a:latin typeface="Montserrat"/>
                <a:ea typeface="Montserrat"/>
                <a:cs typeface="Montserrat"/>
                <a:sym typeface="Montserrat"/>
              </a:rPr>
              <a:t>e Sp</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cificity Ladder: </a:t>
            </a:r>
          </a:p>
        </p:txBody>
      </p:sp>
      <p:sp>
        <p:nvSpPr>
          <p:cNvPr name="TextBox 6" id="6"/>
          <p:cNvSpPr txBox="true"/>
          <p:nvPr/>
        </p:nvSpPr>
        <p:spPr>
          <a:xfrm rot="0">
            <a:off x="1028700" y="6891592"/>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2.1 ROLE: Tell the</a:t>
            </a:r>
            <a:r>
              <a:rPr lang="en-US" b="true" sz="2499">
                <a:solidFill>
                  <a:srgbClr val="111111"/>
                </a:solidFill>
                <a:latin typeface="Montserrat Bold"/>
                <a:ea typeface="Montserrat Bold"/>
                <a:cs typeface="Montserrat Bold"/>
                <a:sym typeface="Montserrat Bold"/>
              </a:rPr>
              <a:t> AI Who It Should Be </a:t>
            </a:r>
          </a:p>
        </p:txBody>
      </p:sp>
      <p:grpSp>
        <p:nvGrpSpPr>
          <p:cNvPr name="Group 7" id="7"/>
          <p:cNvGrpSpPr/>
          <p:nvPr/>
        </p:nvGrpSpPr>
        <p:grpSpPr>
          <a:xfrm rot="0">
            <a:off x="1028700" y="3923940"/>
            <a:ext cx="15908935" cy="5046389"/>
            <a:chOff x="0" y="0"/>
            <a:chExt cx="21211914" cy="6728519"/>
          </a:xfrm>
        </p:grpSpPr>
        <p:grpSp>
          <p:nvGrpSpPr>
            <p:cNvPr name="Group 8" id="8"/>
            <p:cNvGrpSpPr/>
            <p:nvPr/>
          </p:nvGrpSpPr>
          <p:grpSpPr>
            <a:xfrm rot="0">
              <a:off x="0" y="0"/>
              <a:ext cx="21211914" cy="6728519"/>
              <a:chOff x="0" y="0"/>
              <a:chExt cx="4190008" cy="1329090"/>
            </a:xfrm>
          </p:grpSpPr>
          <p:sp>
            <p:nvSpPr>
              <p:cNvPr name="Freeform 9" id="9"/>
              <p:cNvSpPr/>
              <p:nvPr/>
            </p:nvSpPr>
            <p:spPr>
              <a:xfrm flipH="false" flipV="false" rot="0">
                <a:off x="0" y="0"/>
                <a:ext cx="4190008" cy="1329090"/>
              </a:xfrm>
              <a:custGeom>
                <a:avLst/>
                <a:gdLst/>
                <a:ahLst/>
                <a:cxnLst/>
                <a:rect r="r" b="b" t="t" l="l"/>
                <a:pathLst>
                  <a:path h="1329090" w="4190008">
                    <a:moveTo>
                      <a:pt x="11193" y="0"/>
                    </a:moveTo>
                    <a:lnTo>
                      <a:pt x="4178815" y="0"/>
                    </a:lnTo>
                    <a:cubicBezTo>
                      <a:pt x="4181784" y="0"/>
                      <a:pt x="4184631" y="1179"/>
                      <a:pt x="4186730" y="3278"/>
                    </a:cubicBezTo>
                    <a:cubicBezTo>
                      <a:pt x="4188828" y="5377"/>
                      <a:pt x="4190008" y="8224"/>
                      <a:pt x="4190008" y="11193"/>
                    </a:cubicBezTo>
                    <a:lnTo>
                      <a:pt x="4190008" y="1317897"/>
                    </a:lnTo>
                    <a:cubicBezTo>
                      <a:pt x="4190008" y="1320866"/>
                      <a:pt x="4188828" y="1323713"/>
                      <a:pt x="4186730" y="1325812"/>
                    </a:cubicBezTo>
                    <a:cubicBezTo>
                      <a:pt x="4184631" y="1327911"/>
                      <a:pt x="4181784" y="1329090"/>
                      <a:pt x="4178815" y="1329090"/>
                    </a:cubicBezTo>
                    <a:lnTo>
                      <a:pt x="11193" y="1329090"/>
                    </a:lnTo>
                    <a:cubicBezTo>
                      <a:pt x="8224" y="1329090"/>
                      <a:pt x="5377" y="1327911"/>
                      <a:pt x="3278" y="1325812"/>
                    </a:cubicBezTo>
                    <a:cubicBezTo>
                      <a:pt x="1179" y="1323713"/>
                      <a:pt x="0" y="1320866"/>
                      <a:pt x="0" y="1317897"/>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0" id="10"/>
              <p:cNvSpPr txBox="true"/>
              <p:nvPr/>
            </p:nvSpPr>
            <p:spPr>
              <a:xfrm>
                <a:off x="0" y="-123825"/>
                <a:ext cx="4190008" cy="1452915"/>
              </a:xfrm>
              <a:prstGeom prst="rect">
                <a:avLst/>
              </a:prstGeom>
            </p:spPr>
            <p:txBody>
              <a:bodyPr anchor="ctr" rtlCol="false" tIns="50800" lIns="50800" bIns="50800" rIns="50800"/>
              <a:lstStyle/>
              <a:p>
                <a:pPr algn="ctr">
                  <a:lnSpc>
                    <a:spcPts val="3240"/>
                  </a:lnSpc>
                </a:pPr>
              </a:p>
            </p:txBody>
          </p:sp>
        </p:grpSp>
        <p:sp>
          <p:nvSpPr>
            <p:cNvPr name="TextBox 11" id="11"/>
            <p:cNvSpPr txBox="true"/>
            <p:nvPr/>
          </p:nvSpPr>
          <p:spPr>
            <a:xfrm rot="0">
              <a:off x="373939" y="299508"/>
              <a:ext cx="20521915" cy="6089061"/>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LEVEL 1 (Vague): </a:t>
              </a:r>
              <a:r>
                <a:rPr lang="en-US" sz="2000">
                  <a:solidFill>
                    <a:srgbClr val="000000"/>
                  </a:solidFill>
                  <a:latin typeface="Anca Coder"/>
                  <a:ea typeface="Anca Coder"/>
                  <a:cs typeface="Anca Coder"/>
                  <a:sym typeface="Anca Coder"/>
                </a:rPr>
                <a:t>   </a:t>
              </a:r>
            </a:p>
            <a:p>
              <a:pPr algn="l">
                <a:lnSpc>
                  <a:spcPts val="2800"/>
                </a:lnSpc>
              </a:pPr>
              <a:r>
                <a:rPr lang="en-US" sz="2000">
                  <a:solidFill>
                    <a:srgbClr val="000000"/>
                  </a:solidFill>
                  <a:latin typeface="Anca Coder"/>
                  <a:ea typeface="Anca Coder"/>
                  <a:cs typeface="Anca Coder"/>
                  <a:sym typeface="Anca Coder"/>
                </a:rPr>
                <a:t>"Write something about customer servic</a:t>
              </a:r>
              <a:r>
                <a:rPr lang="en-US" sz="2000">
                  <a:solidFill>
                    <a:srgbClr val="000000"/>
                  </a:solidFill>
                  <a:latin typeface="Anca Coder"/>
                  <a:ea typeface="Anca Coder"/>
                  <a:cs typeface="Anca Coder"/>
                  <a:sym typeface="Anca Coder"/>
                </a:rPr>
                <a:t>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LEVEL 2 (Better):   </a:t>
              </a:r>
            </a:p>
            <a:p>
              <a:pPr algn="l">
                <a:lnSpc>
                  <a:spcPts val="2800"/>
                </a:lnSpc>
              </a:pPr>
              <a:r>
                <a:rPr lang="en-US" sz="2000">
                  <a:solidFill>
                    <a:srgbClr val="000000"/>
                  </a:solidFill>
                  <a:latin typeface="Anca Coder"/>
                  <a:ea typeface="Anca Coder"/>
                  <a:cs typeface="Anca Coder"/>
                  <a:sym typeface="Anca Coder"/>
                </a:rPr>
                <a:t>"Write about improving customer service."</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LEVEL 3 (Good): </a:t>
              </a:r>
              <a:r>
                <a:rPr lang="en-US" sz="2000">
                  <a:solidFill>
                    <a:srgbClr val="000000"/>
                  </a:solidFill>
                  <a:latin typeface="Anca Coder"/>
                  <a:ea typeface="Anca Coder"/>
                  <a:cs typeface="Anca Coder"/>
                  <a:sym typeface="Anca Coder"/>
                </a:rPr>
                <a:t>    </a:t>
              </a:r>
            </a:p>
            <a:p>
              <a:pPr algn="l">
                <a:lnSpc>
                  <a:spcPts val="2800"/>
                </a:lnSpc>
              </a:pPr>
              <a:r>
                <a:rPr lang="en-US" sz="2000">
                  <a:solidFill>
                    <a:srgbClr val="000000"/>
                  </a:solidFill>
                  <a:latin typeface="Anca Coder"/>
                  <a:ea typeface="Anca Coder"/>
                  <a:cs typeface="Anca Coder"/>
                  <a:sym typeface="Anca Coder"/>
                </a:rPr>
                <a:t>"Write tips for improving call centre customer service response times."</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LEVEL 4 (Excellent):</a:t>
              </a:r>
              <a:r>
                <a:rPr lang="en-US" sz="2000">
                  <a:solidFill>
                    <a:srgbClr val="000000"/>
                  </a:solidFill>
                  <a:latin typeface="Anca Coder"/>
                  <a:ea typeface="Anca Coder"/>
                  <a:cs typeface="Anca Coder"/>
                  <a:sym typeface="Anca Coder"/>
                </a:rPr>
                <a:t> </a:t>
              </a:r>
            </a:p>
            <a:p>
              <a:pPr algn="l">
                <a:lnSpc>
                  <a:spcPts val="2800"/>
                </a:lnSpc>
              </a:pPr>
              <a:r>
                <a:rPr lang="en-US" sz="2000">
                  <a:solidFill>
                    <a:srgbClr val="000000"/>
                  </a:solidFill>
                  <a:latin typeface="Anca Coder"/>
                  <a:ea typeface="Anca Coder"/>
                  <a:cs typeface="Anca Coder"/>
                  <a:sym typeface="Anca Coder"/>
                </a:rPr>
                <a:t>"Write 5 actionable tips for reducing average handling time in a B2B insurance                      call centre, targeting frontline agents,focused on process efficiency rather than                      script changes. Include measurable outcomes for each tip." </a:t>
              </a:r>
            </a:p>
          </p:txBody>
        </p:sp>
      </p:gr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5: BEST PRACTICES </a:t>
            </a:r>
          </a:p>
        </p:txBody>
      </p:sp>
      <p:sp>
        <p:nvSpPr>
          <p:cNvPr name="TextBox 4" id="4"/>
          <p:cNvSpPr txBox="true"/>
          <p:nvPr/>
        </p:nvSpPr>
        <p:spPr>
          <a:xfrm rot="0">
            <a:off x="1028700" y="2044693"/>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5.1</a:t>
            </a:r>
            <a:r>
              <a:rPr lang="en-US" b="true" sz="2499">
                <a:solidFill>
                  <a:srgbClr val="111111"/>
                </a:solidFill>
                <a:latin typeface="Montserrat Bold"/>
                <a:ea typeface="Montserrat Bold"/>
                <a:cs typeface="Montserrat Bold"/>
                <a:sym typeface="Montserrat Bold"/>
              </a:rPr>
              <a:t> Be Specific </a:t>
            </a:r>
          </a:p>
        </p:txBody>
      </p:sp>
      <p:sp>
        <p:nvSpPr>
          <p:cNvPr name="TextBox 5" id="5"/>
          <p:cNvSpPr txBox="true"/>
          <p:nvPr/>
        </p:nvSpPr>
        <p:spPr>
          <a:xfrm rot="0">
            <a:off x="1028700" y="2652254"/>
            <a:ext cx="15908935" cy="31591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Sp</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cificity Checklist ✅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Who — specify the role/persona and audience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What — define the exact deliverable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Why — provide purpose/intent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When — time period, urgency, deadlines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Where — department, region, system, platform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How much — word count, number of items, depth of detail </a:t>
            </a:r>
          </a:p>
          <a:p>
            <a:pPr algn="l" marL="431801" indent="-215900" lvl="1">
              <a:lnSpc>
                <a:spcPts val="2800"/>
              </a:lnSpc>
              <a:buFont typeface="Arial"/>
              <a:buChar char="•"/>
            </a:pPr>
            <a:r>
              <a:rPr lang="en-US" sz="2000">
                <a:solidFill>
                  <a:srgbClr val="111111"/>
                </a:solidFill>
                <a:latin typeface="Montserrat"/>
                <a:ea typeface="Montserrat"/>
                <a:cs typeface="Montserrat"/>
                <a:sym typeface="Montserrat"/>
              </a:rPr>
              <a:t> For whom — audience level (executive / technical / customer) </a:t>
            </a:r>
          </a:p>
          <a:p>
            <a:pPr algn="l">
              <a:lnSpc>
                <a:spcPts val="2800"/>
              </a:lnSpc>
            </a:pPr>
          </a:p>
        </p:txBody>
      </p:sp>
      <p:sp>
        <p:nvSpPr>
          <p:cNvPr name="TextBox 6" id="6"/>
          <p:cNvSpPr txBox="true"/>
          <p:nvPr/>
        </p:nvSpPr>
        <p:spPr>
          <a:xfrm rot="0">
            <a:off x="1028700" y="5867988"/>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5.2</a:t>
            </a:r>
            <a:r>
              <a:rPr lang="en-US" b="true" sz="2499">
                <a:solidFill>
                  <a:srgbClr val="111111"/>
                </a:solidFill>
                <a:latin typeface="Montserrat Bold"/>
                <a:ea typeface="Montserrat Bold"/>
                <a:cs typeface="Montserrat Bold"/>
                <a:sym typeface="Montserrat Bold"/>
              </a:rPr>
              <a:t> Provide Context </a:t>
            </a:r>
          </a:p>
        </p:txBody>
      </p:sp>
      <p:sp>
        <p:nvSpPr>
          <p:cNvPr name="TextBox 7" id="7"/>
          <p:cNvSpPr txBox="true"/>
          <p:nvPr/>
        </p:nvSpPr>
        <p:spPr>
          <a:xfrm rot="0">
            <a:off x="1028700" y="6475549"/>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Th</a:t>
            </a:r>
            <a:r>
              <a:rPr lang="en-US" sz="2000">
                <a:solidFill>
                  <a:srgbClr val="111111"/>
                </a:solidFill>
                <a:latin typeface="Montserrat"/>
                <a:ea typeface="Montserrat"/>
                <a:cs typeface="Montserrat"/>
                <a:sym typeface="Montserrat"/>
              </a:rPr>
              <a:t>e Cont</a:t>
            </a:r>
            <a:r>
              <a:rPr lang="en-US" sz="2000">
                <a:solidFill>
                  <a:srgbClr val="111111"/>
                </a:solidFill>
                <a:latin typeface="Montserrat"/>
                <a:ea typeface="Montserrat"/>
                <a:cs typeface="Montserrat"/>
                <a:sym typeface="Montserrat"/>
              </a:rPr>
              <a:t>ex</a:t>
            </a:r>
            <a:r>
              <a:rPr lang="en-US" sz="2000">
                <a:solidFill>
                  <a:srgbClr val="111111"/>
                </a:solidFill>
                <a:latin typeface="Montserrat"/>
                <a:ea typeface="Montserrat"/>
                <a:cs typeface="Montserrat"/>
                <a:sym typeface="Montserrat"/>
              </a:rPr>
              <a:t>t Hierarchy: </a:t>
            </a:r>
          </a:p>
        </p:txBody>
      </p:sp>
      <p:grpSp>
        <p:nvGrpSpPr>
          <p:cNvPr name="Group 8" id="8"/>
          <p:cNvGrpSpPr/>
          <p:nvPr/>
        </p:nvGrpSpPr>
        <p:grpSpPr>
          <a:xfrm rot="0">
            <a:off x="1028700" y="7031663"/>
            <a:ext cx="15908935" cy="2579062"/>
            <a:chOff x="0" y="0"/>
            <a:chExt cx="21211914" cy="3438750"/>
          </a:xfrm>
        </p:grpSpPr>
        <p:grpSp>
          <p:nvGrpSpPr>
            <p:cNvPr name="Group 9" id="9"/>
            <p:cNvGrpSpPr/>
            <p:nvPr/>
          </p:nvGrpSpPr>
          <p:grpSpPr>
            <a:xfrm rot="0">
              <a:off x="0" y="0"/>
              <a:ext cx="21211914" cy="3438750"/>
              <a:chOff x="0" y="0"/>
              <a:chExt cx="4190008" cy="679259"/>
            </a:xfrm>
          </p:grpSpPr>
          <p:sp>
            <p:nvSpPr>
              <p:cNvPr name="Freeform 10" id="10"/>
              <p:cNvSpPr/>
              <p:nvPr/>
            </p:nvSpPr>
            <p:spPr>
              <a:xfrm flipH="false" flipV="false" rot="0">
                <a:off x="0" y="0"/>
                <a:ext cx="4190008" cy="679259"/>
              </a:xfrm>
              <a:custGeom>
                <a:avLst/>
                <a:gdLst/>
                <a:ahLst/>
                <a:cxnLst/>
                <a:rect r="r" b="b" t="t" l="l"/>
                <a:pathLst>
                  <a:path h="679259" w="4190008">
                    <a:moveTo>
                      <a:pt x="11193" y="0"/>
                    </a:moveTo>
                    <a:lnTo>
                      <a:pt x="4178815" y="0"/>
                    </a:lnTo>
                    <a:cubicBezTo>
                      <a:pt x="4181784" y="0"/>
                      <a:pt x="4184631" y="1179"/>
                      <a:pt x="4186730" y="3278"/>
                    </a:cubicBezTo>
                    <a:cubicBezTo>
                      <a:pt x="4188828" y="5377"/>
                      <a:pt x="4190008" y="8224"/>
                      <a:pt x="4190008" y="11193"/>
                    </a:cubicBezTo>
                    <a:lnTo>
                      <a:pt x="4190008" y="668066"/>
                    </a:lnTo>
                    <a:cubicBezTo>
                      <a:pt x="4190008" y="671035"/>
                      <a:pt x="4188828" y="673882"/>
                      <a:pt x="4186730" y="675981"/>
                    </a:cubicBezTo>
                    <a:cubicBezTo>
                      <a:pt x="4184631" y="678080"/>
                      <a:pt x="4181784" y="679259"/>
                      <a:pt x="4178815" y="679259"/>
                    </a:cubicBezTo>
                    <a:lnTo>
                      <a:pt x="11193" y="679259"/>
                    </a:lnTo>
                    <a:cubicBezTo>
                      <a:pt x="8224" y="679259"/>
                      <a:pt x="5377" y="678080"/>
                      <a:pt x="3278" y="675981"/>
                    </a:cubicBezTo>
                    <a:cubicBezTo>
                      <a:pt x="1179" y="673882"/>
                      <a:pt x="0" y="671035"/>
                      <a:pt x="0" y="66806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1" id="11"/>
              <p:cNvSpPr txBox="true"/>
              <p:nvPr/>
            </p:nvSpPr>
            <p:spPr>
              <a:xfrm>
                <a:off x="0" y="-123825"/>
                <a:ext cx="4190008" cy="803084"/>
              </a:xfrm>
              <a:prstGeom prst="rect">
                <a:avLst/>
              </a:prstGeom>
            </p:spPr>
            <p:txBody>
              <a:bodyPr anchor="ctr" rtlCol="false" tIns="50800" lIns="50800" bIns="50800" rIns="50800"/>
              <a:lstStyle/>
              <a:p>
                <a:pPr algn="ctr">
                  <a:lnSpc>
                    <a:spcPts val="3240"/>
                  </a:lnSpc>
                </a:pPr>
              </a:p>
            </p:txBody>
          </p:sp>
        </p:grpSp>
        <p:sp>
          <p:nvSpPr>
            <p:cNvPr name="TextBox 12" id="12"/>
            <p:cNvSpPr txBox="true"/>
            <p:nvPr/>
          </p:nvSpPr>
          <p:spPr>
            <a:xfrm rot="0">
              <a:off x="373939" y="299508"/>
              <a:ext cx="20521915" cy="27992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LAYER 1 </a:t>
              </a:r>
              <a:r>
                <a:rPr lang="en-US" sz="2000">
                  <a:solidFill>
                    <a:srgbClr val="000000"/>
                  </a:solidFill>
                  <a:latin typeface="Anca Coder"/>
                  <a:ea typeface="Anca Coder"/>
                  <a:cs typeface="Anca Coder"/>
                  <a:sym typeface="Anca Coder"/>
                </a:rPr>
                <a:t>— ORGANISATIONAL CONTEXT"We are a [size] company in [in</a:t>
              </a:r>
              <a:r>
                <a:rPr lang="en-US" sz="2000">
                  <a:solidFill>
                    <a:srgbClr val="000000"/>
                  </a:solidFill>
                  <a:latin typeface="Anca Coder"/>
                  <a:ea typeface="Anca Coder"/>
                  <a:cs typeface="Anca Coder"/>
                  <a:sym typeface="Anca Coder"/>
                </a:rPr>
                <a:t>dustry], operating in [region/market]."</a:t>
              </a:r>
            </a:p>
            <a:p>
              <a:pPr algn="l">
                <a:lnSpc>
                  <a:spcPts val="2800"/>
                </a:lnSpc>
              </a:pPr>
              <a:r>
                <a:rPr lang="en-US" b="true" sz="2000">
                  <a:solidFill>
                    <a:srgbClr val="000000"/>
                  </a:solidFill>
                  <a:latin typeface="Anca Coder Bold"/>
                  <a:ea typeface="Anca Coder Bold"/>
                  <a:cs typeface="Anca Coder Bold"/>
                  <a:sym typeface="Anca Coder Bold"/>
                </a:rPr>
                <a:t>LAYER 2</a:t>
              </a:r>
              <a:r>
                <a:rPr lang="en-US" sz="2000">
                  <a:solidFill>
                    <a:srgbClr val="000000"/>
                  </a:solidFill>
                  <a:latin typeface="Anca Coder"/>
                  <a:ea typeface="Anca Coder"/>
                  <a:cs typeface="Anca Coder"/>
                  <a:sym typeface="Anca Coder"/>
                </a:rPr>
                <a:t> — SITUATIONAL CONTEXT"Currently we are facing [situation/challenge]."</a:t>
              </a:r>
            </a:p>
            <a:p>
              <a:pPr algn="l">
                <a:lnSpc>
                  <a:spcPts val="2800"/>
                </a:lnSpc>
              </a:pPr>
              <a:r>
                <a:rPr lang="en-US" b="true" sz="2000">
                  <a:solidFill>
                    <a:srgbClr val="000000"/>
                  </a:solidFill>
                  <a:latin typeface="Anca Coder Bold"/>
                  <a:ea typeface="Anca Coder Bold"/>
                  <a:cs typeface="Anca Coder Bold"/>
                  <a:sym typeface="Anca Coder Bold"/>
                </a:rPr>
                <a:t>LAYER 3 </a:t>
              </a:r>
              <a:r>
                <a:rPr lang="en-US" sz="2000">
                  <a:solidFill>
                    <a:srgbClr val="000000"/>
                  </a:solidFill>
                  <a:latin typeface="Anca Coder"/>
                  <a:ea typeface="Anca Coder"/>
                  <a:cs typeface="Anca Coder"/>
                  <a:sym typeface="Anca Coder"/>
                </a:rPr>
                <a:t>— AUDIENCE CONTEXT"This output is intended for [specific audience] who [know/don't know X]."</a:t>
              </a:r>
            </a:p>
            <a:p>
              <a:pPr algn="l">
                <a:lnSpc>
                  <a:spcPts val="2800"/>
                </a:lnSpc>
              </a:pPr>
              <a:r>
                <a:rPr lang="en-US" b="true" sz="2000">
                  <a:solidFill>
                    <a:srgbClr val="000000"/>
                  </a:solidFill>
                  <a:latin typeface="Anca Coder Bold"/>
                  <a:ea typeface="Anca Coder Bold"/>
                  <a:cs typeface="Anca Coder Bold"/>
                  <a:sym typeface="Anca Coder Bold"/>
                </a:rPr>
                <a:t>LAYER 4</a:t>
              </a:r>
              <a:r>
                <a:rPr lang="en-US" sz="2000">
                  <a:solidFill>
                    <a:srgbClr val="000000"/>
                  </a:solidFill>
                  <a:latin typeface="Anca Coder"/>
                  <a:ea typeface="Anca Coder"/>
                  <a:cs typeface="Anca Coder"/>
                  <a:sym typeface="Anca Coder"/>
                </a:rPr>
                <a:t> — CONSTRAINT CONTEXT"We must adhere to [regulations/policies/brand guidelines]."</a:t>
              </a:r>
            </a:p>
            <a:p>
              <a:pPr algn="l">
                <a:lnSpc>
                  <a:spcPts val="2800"/>
                </a:lnSpc>
              </a:pPr>
              <a:r>
                <a:rPr lang="en-US" b="true" sz="2000">
                  <a:solidFill>
                    <a:srgbClr val="000000"/>
                  </a:solidFill>
                  <a:latin typeface="Anca Coder Bold"/>
                  <a:ea typeface="Anca Coder Bold"/>
                  <a:cs typeface="Anca Coder Bold"/>
                  <a:sym typeface="Anca Coder Bold"/>
                </a:rPr>
                <a:t>LAYER 5</a:t>
              </a:r>
              <a:r>
                <a:rPr lang="en-US" sz="2000">
                  <a:solidFill>
                    <a:srgbClr val="000000"/>
                  </a:solidFill>
                  <a:latin typeface="Anca Coder"/>
                  <a:ea typeface="Anca Coder"/>
                  <a:cs typeface="Anca Coder"/>
                  <a:sym typeface="Anca Coder"/>
                </a:rPr>
                <a:t> — DATA CONTEXT"The relevant information is: [paste data or reference Knowledge Node]." </a:t>
              </a:r>
            </a:p>
          </p:txBody>
        </p:sp>
      </p:gr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5: BEST PRACTICES </a:t>
            </a:r>
          </a:p>
        </p:txBody>
      </p:sp>
      <p:sp>
        <p:nvSpPr>
          <p:cNvPr name="TextBox 4" id="4"/>
          <p:cNvSpPr txBox="true"/>
          <p:nvPr/>
        </p:nvSpPr>
        <p:spPr>
          <a:xfrm rot="0">
            <a:off x="1028700" y="2044693"/>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Cont</a:t>
            </a:r>
            <a:r>
              <a:rPr lang="en-US" b="true" sz="2499">
                <a:solidFill>
                  <a:srgbClr val="111111"/>
                </a:solidFill>
                <a:latin typeface="Montserrat Bold"/>
                <a:ea typeface="Montserrat Bold"/>
                <a:cs typeface="Montserrat Bold"/>
                <a:sym typeface="Montserrat Bold"/>
              </a:rPr>
              <a:t>ext Do's and Don'ts: </a:t>
            </a:r>
          </a:p>
        </p:txBody>
      </p:sp>
      <p:sp>
        <p:nvSpPr>
          <p:cNvPr name="TextBox 5" id="5"/>
          <p:cNvSpPr txBox="true"/>
          <p:nvPr/>
        </p:nvSpPr>
        <p:spPr>
          <a:xfrm rot="0">
            <a:off x="1028700" y="6795081"/>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5.3</a:t>
            </a:r>
            <a:r>
              <a:rPr lang="en-US" b="true" sz="2499">
                <a:solidFill>
                  <a:srgbClr val="111111"/>
                </a:solidFill>
                <a:latin typeface="Montserrat Bold"/>
                <a:ea typeface="Montserrat Bold"/>
                <a:cs typeface="Montserrat Bold"/>
                <a:sym typeface="Montserrat Bold"/>
              </a:rPr>
              <a:t> Define Output Structure </a:t>
            </a:r>
          </a:p>
        </p:txBody>
      </p:sp>
      <p:graphicFrame>
        <p:nvGraphicFramePr>
          <p:cNvPr name="Table 6" id="6"/>
          <p:cNvGraphicFramePr>
            <a:graphicFrameLocks noGrp="true"/>
          </p:cNvGraphicFramePr>
          <p:nvPr/>
        </p:nvGraphicFramePr>
        <p:xfrm>
          <a:off x="1050405" y="2712334"/>
          <a:ext cx="15908935" cy="3571571"/>
        </p:xfrm>
        <a:graphic>
          <a:graphicData uri="http://schemas.openxmlformats.org/drawingml/2006/table">
            <a:tbl>
              <a:tblPr/>
              <a:tblGrid>
                <a:gridCol w="7168429"/>
                <a:gridCol w="8740506"/>
              </a:tblGrid>
              <a:tr h="445194">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 DO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 DON'T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r>
              <a:tr h="745330">
                <a:tc>
                  <a:txBody>
                    <a:bodyPr anchor="t" rtlCol="false"/>
                    <a:lstStyle/>
                    <a:p>
                      <a:pPr algn="ctr">
                        <a:lnSpc>
                          <a:spcPts val="2240"/>
                        </a:lnSpc>
                        <a:defRPr/>
                      </a:pPr>
                      <a:r>
                        <a:rPr lang="en-US" sz="1600">
                          <a:solidFill>
                            <a:srgbClr val="000000"/>
                          </a:solidFill>
                          <a:latin typeface="Poppins"/>
                          <a:ea typeface="Poppins"/>
                          <a:cs typeface="Poppins"/>
                          <a:sym typeface="Poppins"/>
                        </a:rPr>
                        <a:t>Provide industry-specific terminology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Use ambiguous language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5194">
                <a:tc>
                  <a:txBody>
                    <a:bodyPr anchor="t" rtlCol="false"/>
                    <a:lstStyle/>
                    <a:p>
                      <a:pPr algn="ctr">
                        <a:lnSpc>
                          <a:spcPts val="2240"/>
                        </a:lnSpc>
                        <a:defRPr/>
                      </a:pPr>
                      <a:r>
                        <a:rPr lang="en-US" sz="1600">
                          <a:solidFill>
                            <a:srgbClr val="000000"/>
                          </a:solidFill>
                          <a:latin typeface="Poppins"/>
                          <a:ea typeface="Poppins"/>
                          <a:cs typeface="Poppins"/>
                          <a:sym typeface="Poppins"/>
                        </a:rPr>
                        <a:t>State your audience explicitly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Assume the AI knows your company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5194">
                <a:tc>
                  <a:txBody>
                    <a:bodyPr anchor="t" rtlCol="false"/>
                    <a:lstStyle/>
                    <a:p>
                      <a:pPr algn="ctr">
                        <a:lnSpc>
                          <a:spcPts val="2240"/>
                        </a:lnSpc>
                        <a:defRPr/>
                      </a:pPr>
                      <a:r>
                        <a:rPr lang="en-US" sz="1600">
                          <a:solidFill>
                            <a:srgbClr val="000000"/>
                          </a:solidFill>
                          <a:latin typeface="Poppins"/>
                          <a:ea typeface="Poppins"/>
                          <a:cs typeface="Poppins"/>
                          <a:sym typeface="Poppins"/>
                        </a:rPr>
                        <a:t>Reference specific documents/nodes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Leave data sources vague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745330">
                <a:tc>
                  <a:txBody>
                    <a:bodyPr anchor="t" rtlCol="false"/>
                    <a:lstStyle/>
                    <a:p>
                      <a:pPr algn="ctr">
                        <a:lnSpc>
                          <a:spcPts val="2240"/>
                        </a:lnSpc>
                        <a:defRPr/>
                      </a:pPr>
                      <a:r>
                        <a:rPr lang="en-US" sz="1600">
                          <a:solidFill>
                            <a:srgbClr val="000000"/>
                          </a:solidFill>
                          <a:latin typeface="Poppins"/>
                          <a:ea typeface="Poppins"/>
                          <a:cs typeface="Poppins"/>
                          <a:sym typeface="Poppins"/>
                        </a:rPr>
                        <a:t>Explain constraints and boundaries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Omit compliance requirements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745330">
                <a:tc>
                  <a:txBody>
                    <a:bodyPr anchor="t" rtlCol="false"/>
                    <a:lstStyle/>
                    <a:p>
                      <a:pPr algn="ctr">
                        <a:lnSpc>
                          <a:spcPts val="2240"/>
                        </a:lnSpc>
                        <a:defRPr/>
                      </a:pPr>
                      <a:r>
                        <a:rPr lang="en-US" sz="1600">
                          <a:solidFill>
                            <a:srgbClr val="000000"/>
                          </a:solidFill>
                          <a:latin typeface="Poppins"/>
                          <a:ea typeface="Poppins"/>
                          <a:cs typeface="Poppins"/>
                          <a:sym typeface="Poppins"/>
                        </a:rPr>
                        <a:t>Give relevant background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Over-explain irrelevant history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grpSp>
        <p:nvGrpSpPr>
          <p:cNvPr name="Group 7" id="7"/>
          <p:cNvGrpSpPr/>
          <p:nvPr/>
        </p:nvGrpSpPr>
        <p:grpSpPr>
          <a:xfrm rot="0">
            <a:off x="1028700" y="7579870"/>
            <a:ext cx="15346125" cy="1689248"/>
            <a:chOff x="0" y="0"/>
            <a:chExt cx="4041778" cy="444905"/>
          </a:xfrm>
        </p:grpSpPr>
        <p:sp>
          <p:nvSpPr>
            <p:cNvPr name="Freeform 8" id="8"/>
            <p:cNvSpPr/>
            <p:nvPr/>
          </p:nvSpPr>
          <p:spPr>
            <a:xfrm flipH="false" flipV="false" rot="0">
              <a:off x="0" y="0"/>
              <a:ext cx="4041778" cy="444905"/>
            </a:xfrm>
            <a:custGeom>
              <a:avLst/>
              <a:gdLst/>
              <a:ahLst/>
              <a:cxnLst/>
              <a:rect r="r" b="b" t="t" l="l"/>
              <a:pathLst>
                <a:path h="444905" w="4041778">
                  <a:moveTo>
                    <a:pt x="5045" y="0"/>
                  </a:moveTo>
                  <a:lnTo>
                    <a:pt x="4036733" y="0"/>
                  </a:lnTo>
                  <a:cubicBezTo>
                    <a:pt x="4039519" y="0"/>
                    <a:pt x="4041778" y="2259"/>
                    <a:pt x="4041778" y="5045"/>
                  </a:cubicBezTo>
                  <a:lnTo>
                    <a:pt x="4041778" y="439860"/>
                  </a:lnTo>
                  <a:cubicBezTo>
                    <a:pt x="4041778" y="442646"/>
                    <a:pt x="4039519" y="444905"/>
                    <a:pt x="4036733" y="444905"/>
                  </a:cubicBezTo>
                  <a:lnTo>
                    <a:pt x="5045" y="444905"/>
                  </a:lnTo>
                  <a:cubicBezTo>
                    <a:pt x="2259" y="444905"/>
                    <a:pt x="0" y="442646"/>
                    <a:pt x="0" y="439860"/>
                  </a:cubicBezTo>
                  <a:lnTo>
                    <a:pt x="0" y="5045"/>
                  </a:lnTo>
                  <a:cubicBezTo>
                    <a:pt x="0" y="2259"/>
                    <a:pt x="2259" y="0"/>
                    <a:pt x="5045"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9" id="9"/>
            <p:cNvSpPr txBox="true"/>
            <p:nvPr/>
          </p:nvSpPr>
          <p:spPr>
            <a:xfrm>
              <a:off x="0" y="-123825"/>
              <a:ext cx="4041778" cy="568730"/>
            </a:xfrm>
            <a:prstGeom prst="rect">
              <a:avLst/>
            </a:prstGeom>
          </p:spPr>
          <p:txBody>
            <a:bodyPr anchor="ctr" rtlCol="false" tIns="50800" lIns="50800" bIns="50800" rIns="50800"/>
            <a:lstStyle/>
            <a:p>
              <a:pPr algn="ctr">
                <a:lnSpc>
                  <a:spcPts val="3240"/>
                </a:lnSpc>
              </a:pPr>
            </a:p>
          </p:txBody>
        </p:sp>
      </p:grpSp>
      <p:sp>
        <p:nvSpPr>
          <p:cNvPr name="Freeform 10" id="10"/>
          <p:cNvSpPr/>
          <p:nvPr/>
        </p:nvSpPr>
        <p:spPr>
          <a:xfrm flipH="false" flipV="false" rot="0">
            <a:off x="15085022" y="7020506"/>
            <a:ext cx="2579606" cy="2579606"/>
          </a:xfrm>
          <a:custGeom>
            <a:avLst/>
            <a:gdLst/>
            <a:ahLst/>
            <a:cxnLst/>
            <a:rect r="r" b="b" t="t" l="l"/>
            <a:pathLst>
              <a:path h="2579606" w="2579606">
                <a:moveTo>
                  <a:pt x="0" y="0"/>
                </a:moveTo>
                <a:lnTo>
                  <a:pt x="2579607" y="0"/>
                </a:lnTo>
                <a:lnTo>
                  <a:pt x="2579607" y="2579606"/>
                </a:lnTo>
                <a:lnTo>
                  <a:pt x="0" y="2579606"/>
                </a:lnTo>
                <a:lnTo>
                  <a:pt x="0" y="0"/>
                </a:lnTo>
                <a:close/>
              </a:path>
            </a:pathLst>
          </a:custGeom>
          <a:blipFill>
            <a:blip r:embed="rId3"/>
            <a:stretch>
              <a:fillRect l="0" t="0" r="0" b="0"/>
            </a:stretch>
          </a:blipFill>
        </p:spPr>
      </p:sp>
      <p:sp>
        <p:nvSpPr>
          <p:cNvPr name="TextBox 11" id="11"/>
          <p:cNvSpPr txBox="true"/>
          <p:nvPr/>
        </p:nvSpPr>
        <p:spPr>
          <a:xfrm rot="0">
            <a:off x="1702229" y="8105027"/>
            <a:ext cx="13328336" cy="692150"/>
          </a:xfrm>
          <a:prstGeom prst="rect">
            <a:avLst/>
          </a:prstGeom>
        </p:spPr>
        <p:txBody>
          <a:bodyPr anchor="t" rtlCol="false" tIns="0" lIns="0" bIns="0" rIns="0">
            <a:spAutoFit/>
          </a:bodyPr>
          <a:lstStyle/>
          <a:p>
            <a:pPr algn="ctr">
              <a:lnSpc>
                <a:spcPts val="2800"/>
              </a:lnSpc>
            </a:pPr>
            <a:r>
              <a:rPr lang="en-US" b="true" sz="2000">
                <a:solidFill>
                  <a:srgbClr val="FFFFFF"/>
                </a:solidFill>
                <a:latin typeface="Montserrat Bold"/>
                <a:ea typeface="Montserrat Bold"/>
                <a:cs typeface="Montserrat Bold"/>
                <a:sym typeface="Montserrat Bold"/>
              </a:rPr>
              <a:t>Wi</a:t>
            </a:r>
            <a:r>
              <a:rPr lang="en-US" b="true" sz="2000">
                <a:solidFill>
                  <a:srgbClr val="FFFFFF"/>
                </a:solidFill>
                <a:latin typeface="Montserrat Bold"/>
                <a:ea typeface="Montserrat Bold"/>
                <a:cs typeface="Montserrat Bold"/>
                <a:sym typeface="Montserrat Bold"/>
              </a:rPr>
              <a:t>thout a defined structure, the AI will make its own formatting choices, which may not match your workflow, system, or audience.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grpSp>
        <p:nvGrpSpPr>
          <p:cNvPr name="Group 3" id="3"/>
          <p:cNvGrpSpPr/>
          <p:nvPr/>
        </p:nvGrpSpPr>
        <p:grpSpPr>
          <a:xfrm rot="0">
            <a:off x="1350365" y="3818642"/>
            <a:ext cx="15346125" cy="1276628"/>
            <a:chOff x="0" y="0"/>
            <a:chExt cx="4041778" cy="336231"/>
          </a:xfrm>
        </p:grpSpPr>
        <p:sp>
          <p:nvSpPr>
            <p:cNvPr name="Freeform 4" id="4"/>
            <p:cNvSpPr/>
            <p:nvPr/>
          </p:nvSpPr>
          <p:spPr>
            <a:xfrm flipH="false" flipV="false" rot="0">
              <a:off x="0" y="0"/>
              <a:ext cx="4041778" cy="336231"/>
            </a:xfrm>
            <a:custGeom>
              <a:avLst/>
              <a:gdLst/>
              <a:ahLst/>
              <a:cxnLst/>
              <a:rect r="r" b="b" t="t" l="l"/>
              <a:pathLst>
                <a:path h="336231" w="4041778">
                  <a:moveTo>
                    <a:pt x="5045" y="0"/>
                  </a:moveTo>
                  <a:lnTo>
                    <a:pt x="4036733" y="0"/>
                  </a:lnTo>
                  <a:cubicBezTo>
                    <a:pt x="4039519" y="0"/>
                    <a:pt x="4041778" y="2259"/>
                    <a:pt x="4041778" y="5045"/>
                  </a:cubicBezTo>
                  <a:lnTo>
                    <a:pt x="4041778" y="331186"/>
                  </a:lnTo>
                  <a:cubicBezTo>
                    <a:pt x="4041778" y="333973"/>
                    <a:pt x="4039519" y="336231"/>
                    <a:pt x="4036733" y="336231"/>
                  </a:cubicBezTo>
                  <a:lnTo>
                    <a:pt x="5045" y="336231"/>
                  </a:lnTo>
                  <a:cubicBezTo>
                    <a:pt x="2259" y="336231"/>
                    <a:pt x="0" y="333973"/>
                    <a:pt x="0" y="331186"/>
                  </a:cubicBezTo>
                  <a:lnTo>
                    <a:pt x="0" y="5045"/>
                  </a:lnTo>
                  <a:cubicBezTo>
                    <a:pt x="0" y="2259"/>
                    <a:pt x="2259" y="0"/>
                    <a:pt x="5045"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5" id="5"/>
            <p:cNvSpPr txBox="true"/>
            <p:nvPr/>
          </p:nvSpPr>
          <p:spPr>
            <a:xfrm>
              <a:off x="0" y="-123825"/>
              <a:ext cx="4041778" cy="460056"/>
            </a:xfrm>
            <a:prstGeom prst="rect">
              <a:avLst/>
            </a:prstGeom>
          </p:spPr>
          <p:txBody>
            <a:bodyPr anchor="ctr" rtlCol="false" tIns="50800" lIns="50800" bIns="50800" rIns="50800"/>
            <a:lstStyle/>
            <a:p>
              <a:pPr algn="ctr">
                <a:lnSpc>
                  <a:spcPts val="3240"/>
                </a:lnSpc>
              </a:pPr>
            </a:p>
          </p:txBody>
        </p:sp>
      </p:grpSp>
      <p:sp>
        <p:nvSpPr>
          <p:cNvPr name="Freeform 6" id="6"/>
          <p:cNvSpPr/>
          <p:nvPr/>
        </p:nvSpPr>
        <p:spPr>
          <a:xfrm flipH="false" flipV="false" rot="0">
            <a:off x="15460043" y="3145452"/>
            <a:ext cx="2472894" cy="2472894"/>
          </a:xfrm>
          <a:custGeom>
            <a:avLst/>
            <a:gdLst/>
            <a:ahLst/>
            <a:cxnLst/>
            <a:rect r="r" b="b" t="t" l="l"/>
            <a:pathLst>
              <a:path h="2472894" w="2472894">
                <a:moveTo>
                  <a:pt x="0" y="0"/>
                </a:moveTo>
                <a:lnTo>
                  <a:pt x="2472894" y="0"/>
                </a:lnTo>
                <a:lnTo>
                  <a:pt x="2472894" y="2472894"/>
                </a:lnTo>
                <a:lnTo>
                  <a:pt x="0" y="2472894"/>
                </a:lnTo>
                <a:lnTo>
                  <a:pt x="0" y="0"/>
                </a:lnTo>
                <a:close/>
              </a:path>
            </a:pathLst>
          </a:custGeom>
          <a:blipFill>
            <a:blip r:embed="rId3"/>
            <a:stretch>
              <a:fillRect l="0" t="0" r="0" b="0"/>
            </a:stretch>
          </a:blipFill>
        </p:spPr>
      </p:sp>
      <p:grpSp>
        <p:nvGrpSpPr>
          <p:cNvPr name="Group 7" id="7"/>
          <p:cNvGrpSpPr/>
          <p:nvPr/>
        </p:nvGrpSpPr>
        <p:grpSpPr>
          <a:xfrm rot="0">
            <a:off x="1350365" y="6282926"/>
            <a:ext cx="15908935" cy="2514485"/>
            <a:chOff x="0" y="0"/>
            <a:chExt cx="4190008" cy="662251"/>
          </a:xfrm>
        </p:grpSpPr>
        <p:sp>
          <p:nvSpPr>
            <p:cNvPr name="Freeform 8" id="8"/>
            <p:cNvSpPr/>
            <p:nvPr/>
          </p:nvSpPr>
          <p:spPr>
            <a:xfrm flipH="false" flipV="false" rot="0">
              <a:off x="0" y="0"/>
              <a:ext cx="4190008" cy="662251"/>
            </a:xfrm>
            <a:custGeom>
              <a:avLst/>
              <a:gdLst/>
              <a:ahLst/>
              <a:cxnLst/>
              <a:rect r="r" b="b" t="t" l="l"/>
              <a:pathLst>
                <a:path h="662251" w="4190008">
                  <a:moveTo>
                    <a:pt x="11193" y="0"/>
                  </a:moveTo>
                  <a:lnTo>
                    <a:pt x="4178815" y="0"/>
                  </a:lnTo>
                  <a:cubicBezTo>
                    <a:pt x="4181784" y="0"/>
                    <a:pt x="4184631" y="1179"/>
                    <a:pt x="4186730" y="3278"/>
                  </a:cubicBezTo>
                  <a:cubicBezTo>
                    <a:pt x="4188828" y="5377"/>
                    <a:pt x="4190008" y="8224"/>
                    <a:pt x="4190008" y="11193"/>
                  </a:cubicBezTo>
                  <a:lnTo>
                    <a:pt x="4190008" y="651058"/>
                  </a:lnTo>
                  <a:cubicBezTo>
                    <a:pt x="4190008" y="654027"/>
                    <a:pt x="4188828" y="656874"/>
                    <a:pt x="4186730" y="658973"/>
                  </a:cubicBezTo>
                  <a:cubicBezTo>
                    <a:pt x="4184631" y="661072"/>
                    <a:pt x="4181784" y="662251"/>
                    <a:pt x="4178815" y="662251"/>
                  </a:cubicBezTo>
                  <a:lnTo>
                    <a:pt x="11193" y="662251"/>
                  </a:lnTo>
                  <a:cubicBezTo>
                    <a:pt x="8224" y="662251"/>
                    <a:pt x="5377" y="661072"/>
                    <a:pt x="3278" y="658973"/>
                  </a:cubicBezTo>
                  <a:cubicBezTo>
                    <a:pt x="1179" y="656874"/>
                    <a:pt x="0" y="654027"/>
                    <a:pt x="0" y="65105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786076"/>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2038121" y="4268043"/>
            <a:ext cx="13328336" cy="339725"/>
          </a:xfrm>
          <a:prstGeom prst="rect">
            <a:avLst/>
          </a:prstGeom>
        </p:spPr>
        <p:txBody>
          <a:bodyPr anchor="t" rtlCol="false" tIns="0" lIns="0" bIns="0" rIns="0">
            <a:spAutoFit/>
          </a:bodyPr>
          <a:lstStyle/>
          <a:p>
            <a:pPr algn="ctr">
              <a:lnSpc>
                <a:spcPts val="2800"/>
              </a:lnSpc>
            </a:pPr>
            <a:r>
              <a:rPr lang="en-US" b="true" sz="2000">
                <a:solidFill>
                  <a:srgbClr val="FFFFFF"/>
                </a:solidFill>
                <a:latin typeface="Montserrat Bold"/>
                <a:ea typeface="Montserrat Bold"/>
                <a:cs typeface="Montserrat Bold"/>
                <a:sym typeface="Montserrat Bold"/>
              </a:rPr>
              <a:t>Un</a:t>
            </a:r>
            <a:r>
              <a:rPr lang="en-US" b="true" sz="2000">
                <a:solidFill>
                  <a:srgbClr val="FFFFFF"/>
                </a:solidFill>
                <a:latin typeface="Montserrat Bold"/>
                <a:ea typeface="Montserrat Bold"/>
                <a:cs typeface="Montserrat Bold"/>
                <a:sym typeface="Montserrat Bold"/>
              </a:rPr>
              <a:t>derstanding what happens inside the AI when you submit a prompt helps you craft better ones. </a:t>
            </a:r>
          </a:p>
        </p:txBody>
      </p:sp>
      <p:sp>
        <p:nvSpPr>
          <p:cNvPr name="TextBox 11" id="11"/>
          <p:cNvSpPr txBox="true"/>
          <p:nvPr/>
        </p:nvSpPr>
        <p:spPr>
          <a:xfrm rot="0">
            <a:off x="4610873" y="642315"/>
            <a:ext cx="11982462" cy="18288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1: PROMPT FUNDAMENTALS </a:t>
            </a:r>
          </a:p>
        </p:txBody>
      </p:sp>
      <p:sp>
        <p:nvSpPr>
          <p:cNvPr name="TextBox 12" id="12"/>
          <p:cNvSpPr txBox="true"/>
          <p:nvPr/>
        </p:nvSpPr>
        <p:spPr>
          <a:xfrm rot="0">
            <a:off x="1350365" y="3107352"/>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H</a:t>
            </a:r>
            <a:r>
              <a:rPr lang="en-US" b="true" sz="2499">
                <a:solidFill>
                  <a:srgbClr val="111111"/>
                </a:solidFill>
                <a:latin typeface="Montserrat Bold"/>
                <a:ea typeface="Montserrat Bold"/>
                <a:cs typeface="Montserrat Bold"/>
                <a:sym typeface="Montserrat Bold"/>
              </a:rPr>
              <a:t>ow AI Interprets Prompts </a:t>
            </a:r>
          </a:p>
        </p:txBody>
      </p:sp>
      <p:sp>
        <p:nvSpPr>
          <p:cNvPr name="TextBox 13" id="13"/>
          <p:cNvSpPr txBox="true"/>
          <p:nvPr/>
        </p:nvSpPr>
        <p:spPr>
          <a:xfrm rot="0">
            <a:off x="1350365" y="5580246"/>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H</a:t>
            </a:r>
            <a:r>
              <a:rPr lang="en-US" b="true" sz="2499">
                <a:solidFill>
                  <a:srgbClr val="111111"/>
                </a:solidFill>
                <a:latin typeface="Montserrat Bold"/>
                <a:ea typeface="Montserrat Bold"/>
                <a:cs typeface="Montserrat Bold"/>
                <a:sym typeface="Montserrat Bold"/>
              </a:rPr>
              <a:t>ow AI Interprets Prompts </a:t>
            </a:r>
          </a:p>
        </p:txBody>
      </p:sp>
      <p:sp>
        <p:nvSpPr>
          <p:cNvPr name="TextBox 14" id="14"/>
          <p:cNvSpPr txBox="true"/>
          <p:nvPr/>
        </p:nvSpPr>
        <p:spPr>
          <a:xfrm rot="0">
            <a:off x="1630819" y="6495650"/>
            <a:ext cx="15391436" cy="2111375"/>
          </a:xfrm>
          <a:prstGeom prst="rect">
            <a:avLst/>
          </a:prstGeom>
        </p:spPr>
        <p:txBody>
          <a:bodyPr anchor="t" rtlCol="false" tIns="0" lIns="0" bIns="0" rIns="0">
            <a:spAutoFit/>
          </a:bodyPr>
          <a:lstStyle/>
          <a:p>
            <a:pPr algn="l">
              <a:lnSpc>
                <a:spcPts val="2800"/>
              </a:lnSpc>
            </a:pPr>
            <a:r>
              <a:rPr lang="en-US" sz="2000">
                <a:solidFill>
                  <a:srgbClr val="111111"/>
                </a:solidFill>
                <a:latin typeface="Anca Coder"/>
                <a:ea typeface="Anca Coder"/>
                <a:cs typeface="Anca Coder"/>
                <a:sym typeface="Anca Coder"/>
              </a:rPr>
              <a:t>YOUR</a:t>
            </a:r>
            <a:r>
              <a:rPr lang="en-US" sz="2000">
                <a:solidFill>
                  <a:srgbClr val="111111"/>
                </a:solidFill>
                <a:latin typeface="Anca Coder"/>
                <a:ea typeface="Anca Coder"/>
                <a:cs typeface="Anca Coder"/>
                <a:sym typeface="Anca Coder"/>
              </a:rPr>
              <a:t> PROMPT     </a:t>
            </a:r>
          </a:p>
          <a:p>
            <a:pPr algn="l">
              <a:lnSpc>
                <a:spcPts val="2800"/>
              </a:lnSpc>
            </a:pPr>
            <a:r>
              <a:rPr lang="en-US" sz="2000">
                <a:solidFill>
                  <a:srgbClr val="111111"/>
                </a:solidFill>
                <a:latin typeface="Anca Coder"/>
                <a:ea typeface="Anca Coder"/>
                <a:cs typeface="Anca Coder"/>
                <a:sym typeface="Anca Coder"/>
              </a:rPr>
              <a:t>↓[Intent Recognition] — What is the user trying to achieve?     </a:t>
            </a:r>
          </a:p>
          <a:p>
            <a:pPr algn="l">
              <a:lnSpc>
                <a:spcPts val="2800"/>
              </a:lnSpc>
            </a:pPr>
            <a:r>
              <a:rPr lang="en-US" sz="2000">
                <a:solidFill>
                  <a:srgbClr val="111111"/>
                </a:solidFill>
                <a:latin typeface="Anca Coder"/>
                <a:ea typeface="Anca Coder"/>
                <a:cs typeface="Anca Coder"/>
                <a:sym typeface="Anca Coder"/>
              </a:rPr>
              <a:t>↓[Context Mapping] — What knowledge/data is relevant?     </a:t>
            </a:r>
          </a:p>
          <a:p>
            <a:pPr algn="l">
              <a:lnSpc>
                <a:spcPts val="2800"/>
              </a:lnSpc>
            </a:pPr>
            <a:r>
              <a:rPr lang="en-US" sz="2000">
                <a:solidFill>
                  <a:srgbClr val="111111"/>
                </a:solidFill>
                <a:latin typeface="Anca Coder"/>
                <a:ea typeface="Anca Coder"/>
                <a:cs typeface="Anca Coder"/>
                <a:sym typeface="Anca Coder"/>
              </a:rPr>
              <a:t>↓[Constraint Identification] — What rules/limits apply?     </a:t>
            </a:r>
          </a:p>
          <a:p>
            <a:pPr algn="l">
              <a:lnSpc>
                <a:spcPts val="2800"/>
              </a:lnSpc>
            </a:pPr>
            <a:r>
              <a:rPr lang="en-US" sz="2000">
                <a:solidFill>
                  <a:srgbClr val="111111"/>
                </a:solidFill>
                <a:latin typeface="Anca Coder"/>
                <a:ea typeface="Anca Coder"/>
                <a:cs typeface="Anca Coder"/>
                <a:sym typeface="Anca Coder"/>
              </a:rPr>
              <a:t>↓[Response Generation] — Structured, ranked output     </a:t>
            </a:r>
          </a:p>
          <a:p>
            <a:pPr algn="l">
              <a:lnSpc>
                <a:spcPts val="2800"/>
              </a:lnSpc>
            </a:pPr>
            <a:r>
              <a:rPr lang="en-US" sz="2000">
                <a:solidFill>
                  <a:srgbClr val="111111"/>
                </a:solidFill>
                <a:latin typeface="Anca Coder"/>
                <a:ea typeface="Anca Coder"/>
                <a:cs typeface="Anca Coder"/>
                <a:sym typeface="Anca Coder"/>
              </a:rPr>
              <a:t>↓YOUR RESULT</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5: BEST PRACTICES </a:t>
            </a:r>
          </a:p>
        </p:txBody>
      </p:sp>
      <p:sp>
        <p:nvSpPr>
          <p:cNvPr name="TextBox 4" id="4"/>
          <p:cNvSpPr txBox="true"/>
          <p:nvPr/>
        </p:nvSpPr>
        <p:spPr>
          <a:xfrm rot="0">
            <a:off x="1028700" y="2276504"/>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Th</a:t>
            </a:r>
            <a:r>
              <a:rPr lang="en-US" b="true" sz="2499">
                <a:solidFill>
                  <a:srgbClr val="111111"/>
                </a:solidFill>
                <a:latin typeface="Montserrat Bold"/>
                <a:ea typeface="Montserrat Bold"/>
                <a:cs typeface="Montserrat Bold"/>
                <a:sym typeface="Montserrat Bold"/>
              </a:rPr>
              <a:t>e Output Structure Toolkit: </a:t>
            </a:r>
          </a:p>
        </p:txBody>
      </p:sp>
      <p:sp>
        <p:nvSpPr>
          <p:cNvPr name="TextBox 5" id="5"/>
          <p:cNvSpPr txBox="true"/>
          <p:nvPr/>
        </p:nvSpPr>
        <p:spPr>
          <a:xfrm rot="0">
            <a:off x="1028700" y="2884065"/>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1.</a:t>
            </a:r>
            <a:r>
              <a:rPr lang="en-US" sz="2000">
                <a:solidFill>
                  <a:srgbClr val="111111"/>
                </a:solidFill>
                <a:latin typeface="Montserrat"/>
                <a:ea typeface="Montserrat"/>
                <a:cs typeface="Montserrat"/>
                <a:sym typeface="Montserrat"/>
              </a:rPr>
              <a:t> Sp</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cify the Format Type </a:t>
            </a:r>
          </a:p>
        </p:txBody>
      </p:sp>
      <p:grpSp>
        <p:nvGrpSpPr>
          <p:cNvPr name="Group 6" id="6"/>
          <p:cNvGrpSpPr/>
          <p:nvPr/>
        </p:nvGrpSpPr>
        <p:grpSpPr>
          <a:xfrm rot="0">
            <a:off x="1028700" y="3440179"/>
            <a:ext cx="15908935" cy="1169362"/>
            <a:chOff x="0" y="0"/>
            <a:chExt cx="21211914" cy="1559150"/>
          </a:xfrm>
        </p:grpSpPr>
        <p:grpSp>
          <p:nvGrpSpPr>
            <p:cNvPr name="Group 7" id="7"/>
            <p:cNvGrpSpPr/>
            <p:nvPr/>
          </p:nvGrpSpPr>
          <p:grpSpPr>
            <a:xfrm rot="0">
              <a:off x="0" y="0"/>
              <a:ext cx="21211914" cy="1559150"/>
              <a:chOff x="0" y="0"/>
              <a:chExt cx="4190008" cy="307980"/>
            </a:xfrm>
          </p:grpSpPr>
          <p:sp>
            <p:nvSpPr>
              <p:cNvPr name="Freeform 8" id="8"/>
              <p:cNvSpPr/>
              <p:nvPr/>
            </p:nvSpPr>
            <p:spPr>
              <a:xfrm flipH="false" flipV="false" rot="0">
                <a:off x="0" y="0"/>
                <a:ext cx="4190008" cy="307980"/>
              </a:xfrm>
              <a:custGeom>
                <a:avLst/>
                <a:gdLst/>
                <a:ahLst/>
                <a:cxnLst/>
                <a:rect r="r" b="b" t="t" l="l"/>
                <a:pathLst>
                  <a:path h="307980" w="4190008">
                    <a:moveTo>
                      <a:pt x="11193" y="0"/>
                    </a:moveTo>
                    <a:lnTo>
                      <a:pt x="4178815" y="0"/>
                    </a:lnTo>
                    <a:cubicBezTo>
                      <a:pt x="4181784" y="0"/>
                      <a:pt x="4184631" y="1179"/>
                      <a:pt x="4186730" y="3278"/>
                    </a:cubicBezTo>
                    <a:cubicBezTo>
                      <a:pt x="4188828" y="5377"/>
                      <a:pt x="4190008" y="8224"/>
                      <a:pt x="4190008" y="11193"/>
                    </a:cubicBezTo>
                    <a:lnTo>
                      <a:pt x="4190008" y="296788"/>
                    </a:lnTo>
                    <a:cubicBezTo>
                      <a:pt x="4190008" y="299756"/>
                      <a:pt x="4188828" y="302603"/>
                      <a:pt x="4186730" y="304702"/>
                    </a:cubicBezTo>
                    <a:cubicBezTo>
                      <a:pt x="4184631" y="306801"/>
                      <a:pt x="4181784" y="307980"/>
                      <a:pt x="4178815" y="307980"/>
                    </a:cubicBezTo>
                    <a:lnTo>
                      <a:pt x="11193" y="307980"/>
                    </a:lnTo>
                    <a:cubicBezTo>
                      <a:pt x="8224" y="307980"/>
                      <a:pt x="5377" y="306801"/>
                      <a:pt x="3278" y="304702"/>
                    </a:cubicBezTo>
                    <a:cubicBezTo>
                      <a:pt x="1179" y="302603"/>
                      <a:pt x="0" y="299756"/>
                      <a:pt x="0" y="29678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431805"/>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9196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"Return your r</a:t>
              </a:r>
              <a:r>
                <a:rPr lang="en-US" sz="2000">
                  <a:solidFill>
                    <a:srgbClr val="000000"/>
                  </a:solidFill>
                  <a:latin typeface="Anca Coder"/>
                  <a:ea typeface="Anca Coder"/>
                  <a:cs typeface="Anca Coder"/>
                  <a:sym typeface="Anca Coder"/>
                </a:rPr>
                <a:t>esponse as a [table / bulleted list / numbered list / paragraph / JSON / markdown / plain text]" </a:t>
              </a:r>
            </a:p>
          </p:txBody>
        </p:sp>
      </p:grpSp>
      <p:sp>
        <p:nvSpPr>
          <p:cNvPr name="TextBox 11" id="11"/>
          <p:cNvSpPr txBox="true"/>
          <p:nvPr/>
        </p:nvSpPr>
        <p:spPr>
          <a:xfrm rot="0">
            <a:off x="1028700" y="4800041"/>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2.</a:t>
            </a:r>
            <a:r>
              <a:rPr lang="en-US" sz="2000">
                <a:solidFill>
                  <a:srgbClr val="111111"/>
                </a:solidFill>
                <a:latin typeface="Montserrat"/>
                <a:ea typeface="Montserrat"/>
                <a:cs typeface="Montserrat"/>
                <a:sym typeface="Montserrat"/>
              </a:rPr>
              <a:t> D</a:t>
            </a:r>
            <a:r>
              <a:rPr lang="en-US" sz="2000">
                <a:solidFill>
                  <a:srgbClr val="111111"/>
                </a:solidFill>
                <a:latin typeface="Montserrat"/>
                <a:ea typeface="Montserrat"/>
                <a:cs typeface="Montserrat"/>
                <a:sym typeface="Montserrat"/>
              </a:rPr>
              <a:t>ef</a:t>
            </a:r>
            <a:r>
              <a:rPr lang="en-US" sz="2000">
                <a:solidFill>
                  <a:srgbClr val="111111"/>
                </a:solidFill>
                <a:latin typeface="Montserrat"/>
                <a:ea typeface="Montserrat"/>
                <a:cs typeface="Montserrat"/>
                <a:sym typeface="Montserrat"/>
              </a:rPr>
              <a:t>ine the Sections </a:t>
            </a:r>
          </a:p>
        </p:txBody>
      </p:sp>
      <p:grpSp>
        <p:nvGrpSpPr>
          <p:cNvPr name="Group 12" id="12"/>
          <p:cNvGrpSpPr/>
          <p:nvPr/>
        </p:nvGrpSpPr>
        <p:grpSpPr>
          <a:xfrm rot="0">
            <a:off x="1028700" y="5356155"/>
            <a:ext cx="15908935" cy="1874212"/>
            <a:chOff x="0" y="0"/>
            <a:chExt cx="21211914" cy="2498950"/>
          </a:xfrm>
        </p:grpSpPr>
        <p:grpSp>
          <p:nvGrpSpPr>
            <p:cNvPr name="Group 13" id="13"/>
            <p:cNvGrpSpPr/>
            <p:nvPr/>
          </p:nvGrpSpPr>
          <p:grpSpPr>
            <a:xfrm rot="0">
              <a:off x="0" y="0"/>
              <a:ext cx="21211914" cy="2498950"/>
              <a:chOff x="0" y="0"/>
              <a:chExt cx="4190008" cy="493620"/>
            </a:xfrm>
          </p:grpSpPr>
          <p:sp>
            <p:nvSpPr>
              <p:cNvPr name="Freeform 14" id="14"/>
              <p:cNvSpPr/>
              <p:nvPr/>
            </p:nvSpPr>
            <p:spPr>
              <a:xfrm flipH="false" flipV="false" rot="0">
                <a:off x="0" y="0"/>
                <a:ext cx="4190008" cy="493620"/>
              </a:xfrm>
              <a:custGeom>
                <a:avLst/>
                <a:gdLst/>
                <a:ahLst/>
                <a:cxnLst/>
                <a:rect r="r" b="b" t="t" l="l"/>
                <a:pathLst>
                  <a:path h="493620" w="4190008">
                    <a:moveTo>
                      <a:pt x="11193" y="0"/>
                    </a:moveTo>
                    <a:lnTo>
                      <a:pt x="4178815" y="0"/>
                    </a:lnTo>
                    <a:cubicBezTo>
                      <a:pt x="4181784" y="0"/>
                      <a:pt x="4184631" y="1179"/>
                      <a:pt x="4186730" y="3278"/>
                    </a:cubicBezTo>
                    <a:cubicBezTo>
                      <a:pt x="4188828" y="5377"/>
                      <a:pt x="4190008" y="8224"/>
                      <a:pt x="4190008" y="11193"/>
                    </a:cubicBezTo>
                    <a:lnTo>
                      <a:pt x="4190008" y="482427"/>
                    </a:lnTo>
                    <a:cubicBezTo>
                      <a:pt x="4190008" y="488609"/>
                      <a:pt x="4184996" y="493620"/>
                      <a:pt x="4178815" y="493620"/>
                    </a:cubicBezTo>
                    <a:lnTo>
                      <a:pt x="11193" y="493620"/>
                    </a:lnTo>
                    <a:cubicBezTo>
                      <a:pt x="8224" y="493620"/>
                      <a:pt x="5377" y="492440"/>
                      <a:pt x="3278" y="490341"/>
                    </a:cubicBezTo>
                    <a:cubicBezTo>
                      <a:pt x="1179" y="488242"/>
                      <a:pt x="0" y="485396"/>
                      <a:pt x="0" y="482427"/>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5" id="15"/>
              <p:cNvSpPr txBox="true"/>
              <p:nvPr/>
            </p:nvSpPr>
            <p:spPr>
              <a:xfrm>
                <a:off x="0" y="-123825"/>
                <a:ext cx="4190008" cy="617445"/>
              </a:xfrm>
              <a:prstGeom prst="rect">
                <a:avLst/>
              </a:prstGeom>
            </p:spPr>
            <p:txBody>
              <a:bodyPr anchor="ctr" rtlCol="false" tIns="50800" lIns="50800" bIns="50800" rIns="50800"/>
              <a:lstStyle/>
              <a:p>
                <a:pPr algn="ctr">
                  <a:lnSpc>
                    <a:spcPts val="3240"/>
                  </a:lnSpc>
                </a:pPr>
              </a:p>
            </p:txBody>
          </p:sp>
        </p:grpSp>
        <p:sp>
          <p:nvSpPr>
            <p:cNvPr name="TextBox 16" id="16"/>
            <p:cNvSpPr txBox="true"/>
            <p:nvPr/>
          </p:nvSpPr>
          <p:spPr>
            <a:xfrm rot="0">
              <a:off x="373939" y="299508"/>
              <a:ext cx="20521915" cy="18594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"Structure your r</a:t>
              </a:r>
              <a:r>
                <a:rPr lang="en-US" sz="2000">
                  <a:solidFill>
                    <a:srgbClr val="000000"/>
                  </a:solidFill>
                  <a:latin typeface="Anca Coder"/>
                  <a:ea typeface="Anca Coder"/>
                  <a:cs typeface="Anca Coder"/>
                  <a:sym typeface="Anca Coder"/>
                </a:rPr>
                <a:t>esponse with these exact sections:## </a:t>
              </a:r>
            </a:p>
            <a:p>
              <a:pPr algn="l">
                <a:lnSpc>
                  <a:spcPts val="2800"/>
                </a:lnSpc>
              </a:pPr>
              <a:r>
                <a:rPr lang="en-US" sz="2000">
                  <a:solidFill>
                    <a:srgbClr val="000000"/>
                  </a:solidFill>
                  <a:latin typeface="Anca Coder"/>
                  <a:ea typeface="Anca Coder"/>
                  <a:cs typeface="Anca Coder"/>
                  <a:sym typeface="Anca Coder"/>
                </a:rPr>
                <a:t>Section 1: [Name]## </a:t>
              </a:r>
            </a:p>
            <a:p>
              <a:pPr algn="l">
                <a:lnSpc>
                  <a:spcPts val="2800"/>
                </a:lnSpc>
              </a:pPr>
              <a:r>
                <a:rPr lang="en-US" sz="2000">
                  <a:solidFill>
                    <a:srgbClr val="000000"/>
                  </a:solidFill>
                  <a:latin typeface="Anca Coder"/>
                  <a:ea typeface="Anca Coder"/>
                  <a:cs typeface="Anca Coder"/>
                  <a:sym typeface="Anca Coder"/>
                </a:rPr>
                <a:t>Section 2: [Name]## </a:t>
              </a:r>
            </a:p>
            <a:p>
              <a:pPr algn="l">
                <a:lnSpc>
                  <a:spcPts val="2800"/>
                </a:lnSpc>
              </a:pPr>
              <a:r>
                <a:rPr lang="en-US" sz="2000">
                  <a:solidFill>
                    <a:srgbClr val="000000"/>
                  </a:solidFill>
                  <a:latin typeface="Anca Coder"/>
                  <a:ea typeface="Anca Coder"/>
                  <a:cs typeface="Anca Coder"/>
                  <a:sym typeface="Anca Coder"/>
                </a:rPr>
                <a:t>Section 3: [Name]" </a:t>
              </a:r>
            </a:p>
          </p:txBody>
        </p:sp>
      </p:grpSp>
      <p:sp>
        <p:nvSpPr>
          <p:cNvPr name="TextBox 17" id="17"/>
          <p:cNvSpPr txBox="true"/>
          <p:nvPr/>
        </p:nvSpPr>
        <p:spPr>
          <a:xfrm rot="0">
            <a:off x="1028700" y="7420867"/>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3.</a:t>
            </a:r>
            <a:r>
              <a:rPr lang="en-US" sz="2000">
                <a:solidFill>
                  <a:srgbClr val="111111"/>
                </a:solidFill>
                <a:latin typeface="Montserrat"/>
                <a:ea typeface="Montserrat"/>
                <a:cs typeface="Montserrat"/>
                <a:sym typeface="Montserrat"/>
              </a:rPr>
              <a:t> S</a:t>
            </a:r>
            <a:r>
              <a:rPr lang="en-US" sz="2000">
                <a:solidFill>
                  <a:srgbClr val="111111"/>
                </a:solidFill>
                <a:latin typeface="Montserrat"/>
                <a:ea typeface="Montserrat"/>
                <a:cs typeface="Montserrat"/>
                <a:sym typeface="Montserrat"/>
              </a:rPr>
              <a:t>et</a:t>
            </a:r>
            <a:r>
              <a:rPr lang="en-US" sz="2000">
                <a:solidFill>
                  <a:srgbClr val="111111"/>
                </a:solidFill>
                <a:latin typeface="Montserrat"/>
                <a:ea typeface="Montserrat"/>
                <a:cs typeface="Montserrat"/>
                <a:sym typeface="Montserrat"/>
              </a:rPr>
              <a:t> Length Constraints </a:t>
            </a:r>
          </a:p>
        </p:txBody>
      </p:sp>
      <p:grpSp>
        <p:nvGrpSpPr>
          <p:cNvPr name="Group 18" id="18"/>
          <p:cNvGrpSpPr/>
          <p:nvPr/>
        </p:nvGrpSpPr>
        <p:grpSpPr>
          <a:xfrm rot="0">
            <a:off x="1028700" y="7976981"/>
            <a:ext cx="15908935" cy="1169362"/>
            <a:chOff x="0" y="0"/>
            <a:chExt cx="21211914" cy="1559150"/>
          </a:xfrm>
        </p:grpSpPr>
        <p:grpSp>
          <p:nvGrpSpPr>
            <p:cNvPr name="Group 19" id="19"/>
            <p:cNvGrpSpPr/>
            <p:nvPr/>
          </p:nvGrpSpPr>
          <p:grpSpPr>
            <a:xfrm rot="0">
              <a:off x="0" y="0"/>
              <a:ext cx="21211914" cy="1559150"/>
              <a:chOff x="0" y="0"/>
              <a:chExt cx="4190008" cy="307980"/>
            </a:xfrm>
          </p:grpSpPr>
          <p:sp>
            <p:nvSpPr>
              <p:cNvPr name="Freeform 20" id="20"/>
              <p:cNvSpPr/>
              <p:nvPr/>
            </p:nvSpPr>
            <p:spPr>
              <a:xfrm flipH="false" flipV="false" rot="0">
                <a:off x="0" y="0"/>
                <a:ext cx="4190008" cy="307980"/>
              </a:xfrm>
              <a:custGeom>
                <a:avLst/>
                <a:gdLst/>
                <a:ahLst/>
                <a:cxnLst/>
                <a:rect r="r" b="b" t="t" l="l"/>
                <a:pathLst>
                  <a:path h="307980" w="4190008">
                    <a:moveTo>
                      <a:pt x="11193" y="0"/>
                    </a:moveTo>
                    <a:lnTo>
                      <a:pt x="4178815" y="0"/>
                    </a:lnTo>
                    <a:cubicBezTo>
                      <a:pt x="4181784" y="0"/>
                      <a:pt x="4184631" y="1179"/>
                      <a:pt x="4186730" y="3278"/>
                    </a:cubicBezTo>
                    <a:cubicBezTo>
                      <a:pt x="4188828" y="5377"/>
                      <a:pt x="4190008" y="8224"/>
                      <a:pt x="4190008" y="11193"/>
                    </a:cubicBezTo>
                    <a:lnTo>
                      <a:pt x="4190008" y="296788"/>
                    </a:lnTo>
                    <a:cubicBezTo>
                      <a:pt x="4190008" y="299756"/>
                      <a:pt x="4188828" y="302603"/>
                      <a:pt x="4186730" y="304702"/>
                    </a:cubicBezTo>
                    <a:cubicBezTo>
                      <a:pt x="4184631" y="306801"/>
                      <a:pt x="4181784" y="307980"/>
                      <a:pt x="4178815" y="307980"/>
                    </a:cubicBezTo>
                    <a:lnTo>
                      <a:pt x="11193" y="307980"/>
                    </a:lnTo>
                    <a:cubicBezTo>
                      <a:pt x="8224" y="307980"/>
                      <a:pt x="5377" y="306801"/>
                      <a:pt x="3278" y="304702"/>
                    </a:cubicBezTo>
                    <a:cubicBezTo>
                      <a:pt x="1179" y="302603"/>
                      <a:pt x="0" y="299756"/>
                      <a:pt x="0" y="29678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21" id="21"/>
              <p:cNvSpPr txBox="true"/>
              <p:nvPr/>
            </p:nvSpPr>
            <p:spPr>
              <a:xfrm>
                <a:off x="0" y="-123825"/>
                <a:ext cx="4190008" cy="431805"/>
              </a:xfrm>
              <a:prstGeom prst="rect">
                <a:avLst/>
              </a:prstGeom>
            </p:spPr>
            <p:txBody>
              <a:bodyPr anchor="ctr" rtlCol="false" tIns="50800" lIns="50800" bIns="50800" rIns="50800"/>
              <a:lstStyle/>
              <a:p>
                <a:pPr algn="ctr">
                  <a:lnSpc>
                    <a:spcPts val="3240"/>
                  </a:lnSpc>
                </a:pPr>
              </a:p>
            </p:txBody>
          </p:sp>
        </p:grpSp>
        <p:sp>
          <p:nvSpPr>
            <p:cNvPr name="TextBox 22" id="22"/>
            <p:cNvSpPr txBox="true"/>
            <p:nvPr/>
          </p:nvSpPr>
          <p:spPr>
            <a:xfrm rot="0">
              <a:off x="373939" y="299508"/>
              <a:ext cx="20521915" cy="9196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"Limit your r</a:t>
              </a:r>
              <a:r>
                <a:rPr lang="en-US" sz="2000">
                  <a:solidFill>
                    <a:srgbClr val="000000"/>
                  </a:solidFill>
                  <a:latin typeface="Anca Coder"/>
                  <a:ea typeface="Anca Coder"/>
                  <a:cs typeface="Anca Coder"/>
                  <a:sym typeface="Anca Coder"/>
                </a:rPr>
                <a:t>esponse to:- Maximum 500 words total- No more than 3 bullet points per section- Executive summary: 2 sentences only" </a:t>
              </a:r>
            </a:p>
          </p:txBody>
        </p:sp>
      </p:gr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5: BEST PRACTICES </a:t>
            </a:r>
          </a:p>
        </p:txBody>
      </p:sp>
      <p:sp>
        <p:nvSpPr>
          <p:cNvPr name="TextBox 4" id="4"/>
          <p:cNvSpPr txBox="true"/>
          <p:nvPr/>
        </p:nvSpPr>
        <p:spPr>
          <a:xfrm rot="0">
            <a:off x="1028700" y="2276504"/>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Th</a:t>
            </a:r>
            <a:r>
              <a:rPr lang="en-US" b="true" sz="2499">
                <a:solidFill>
                  <a:srgbClr val="111111"/>
                </a:solidFill>
                <a:latin typeface="Montserrat Bold"/>
                <a:ea typeface="Montserrat Bold"/>
                <a:cs typeface="Montserrat Bold"/>
                <a:sym typeface="Montserrat Bold"/>
              </a:rPr>
              <a:t>e Output Structure Toolkit: </a:t>
            </a:r>
          </a:p>
        </p:txBody>
      </p:sp>
      <p:sp>
        <p:nvSpPr>
          <p:cNvPr name="TextBox 5" id="5"/>
          <p:cNvSpPr txBox="true"/>
          <p:nvPr/>
        </p:nvSpPr>
        <p:spPr>
          <a:xfrm rot="0">
            <a:off x="1028700" y="2884065"/>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4.</a:t>
            </a:r>
            <a:r>
              <a:rPr lang="en-US" sz="2000">
                <a:solidFill>
                  <a:srgbClr val="111111"/>
                </a:solidFill>
                <a:latin typeface="Montserrat"/>
                <a:ea typeface="Montserrat"/>
                <a:cs typeface="Montserrat"/>
                <a:sym typeface="Montserrat"/>
              </a:rPr>
              <a:t> Sp</a:t>
            </a:r>
            <a:r>
              <a:rPr lang="en-US" sz="2000">
                <a:solidFill>
                  <a:srgbClr val="111111"/>
                </a:solidFill>
                <a:latin typeface="Montserrat"/>
                <a:ea typeface="Montserrat"/>
                <a:cs typeface="Montserrat"/>
                <a:sym typeface="Montserrat"/>
              </a:rPr>
              <a:t>e</a:t>
            </a:r>
            <a:r>
              <a:rPr lang="en-US" sz="2000">
                <a:solidFill>
                  <a:srgbClr val="111111"/>
                </a:solidFill>
                <a:latin typeface="Montserrat"/>
                <a:ea typeface="Montserrat"/>
                <a:cs typeface="Montserrat"/>
                <a:sym typeface="Montserrat"/>
              </a:rPr>
              <a:t>cify the Audience Reading Level </a:t>
            </a:r>
          </a:p>
        </p:txBody>
      </p:sp>
      <p:grpSp>
        <p:nvGrpSpPr>
          <p:cNvPr name="Group 6" id="6"/>
          <p:cNvGrpSpPr/>
          <p:nvPr/>
        </p:nvGrpSpPr>
        <p:grpSpPr>
          <a:xfrm rot="0">
            <a:off x="1028700" y="3440179"/>
            <a:ext cx="15908935" cy="1169362"/>
            <a:chOff x="0" y="0"/>
            <a:chExt cx="21211914" cy="1559150"/>
          </a:xfrm>
        </p:grpSpPr>
        <p:grpSp>
          <p:nvGrpSpPr>
            <p:cNvPr name="Group 7" id="7"/>
            <p:cNvGrpSpPr/>
            <p:nvPr/>
          </p:nvGrpSpPr>
          <p:grpSpPr>
            <a:xfrm rot="0">
              <a:off x="0" y="0"/>
              <a:ext cx="21211914" cy="1559150"/>
              <a:chOff x="0" y="0"/>
              <a:chExt cx="4190008" cy="307980"/>
            </a:xfrm>
          </p:grpSpPr>
          <p:sp>
            <p:nvSpPr>
              <p:cNvPr name="Freeform 8" id="8"/>
              <p:cNvSpPr/>
              <p:nvPr/>
            </p:nvSpPr>
            <p:spPr>
              <a:xfrm flipH="false" flipV="false" rot="0">
                <a:off x="0" y="0"/>
                <a:ext cx="4190008" cy="307980"/>
              </a:xfrm>
              <a:custGeom>
                <a:avLst/>
                <a:gdLst/>
                <a:ahLst/>
                <a:cxnLst/>
                <a:rect r="r" b="b" t="t" l="l"/>
                <a:pathLst>
                  <a:path h="307980" w="4190008">
                    <a:moveTo>
                      <a:pt x="11193" y="0"/>
                    </a:moveTo>
                    <a:lnTo>
                      <a:pt x="4178815" y="0"/>
                    </a:lnTo>
                    <a:cubicBezTo>
                      <a:pt x="4181784" y="0"/>
                      <a:pt x="4184631" y="1179"/>
                      <a:pt x="4186730" y="3278"/>
                    </a:cubicBezTo>
                    <a:cubicBezTo>
                      <a:pt x="4188828" y="5377"/>
                      <a:pt x="4190008" y="8224"/>
                      <a:pt x="4190008" y="11193"/>
                    </a:cubicBezTo>
                    <a:lnTo>
                      <a:pt x="4190008" y="296788"/>
                    </a:lnTo>
                    <a:cubicBezTo>
                      <a:pt x="4190008" y="299756"/>
                      <a:pt x="4188828" y="302603"/>
                      <a:pt x="4186730" y="304702"/>
                    </a:cubicBezTo>
                    <a:cubicBezTo>
                      <a:pt x="4184631" y="306801"/>
                      <a:pt x="4181784" y="307980"/>
                      <a:pt x="4178815" y="307980"/>
                    </a:cubicBezTo>
                    <a:lnTo>
                      <a:pt x="11193" y="307980"/>
                    </a:lnTo>
                    <a:cubicBezTo>
                      <a:pt x="8224" y="307980"/>
                      <a:pt x="5377" y="306801"/>
                      <a:pt x="3278" y="304702"/>
                    </a:cubicBezTo>
                    <a:cubicBezTo>
                      <a:pt x="1179" y="302603"/>
                      <a:pt x="0" y="299756"/>
                      <a:pt x="0" y="29678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431805"/>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9196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"Write for a n</a:t>
              </a:r>
              <a:r>
                <a:rPr lang="en-US" sz="2000">
                  <a:solidFill>
                    <a:srgbClr val="000000"/>
                  </a:solidFill>
                  <a:latin typeface="Anca Coder"/>
                  <a:ea typeface="Anca Coder"/>
                  <a:cs typeface="Anca Coder"/>
                  <a:sym typeface="Anca Coder"/>
                </a:rPr>
                <a:t>on-technical executive audience — avoid jargon, explain acronyms, focus on business impact rather than technical detail." </a:t>
              </a:r>
            </a:p>
          </p:txBody>
        </p:sp>
      </p:grpSp>
      <p:sp>
        <p:nvSpPr>
          <p:cNvPr name="TextBox 11" id="11"/>
          <p:cNvSpPr txBox="true"/>
          <p:nvPr/>
        </p:nvSpPr>
        <p:spPr>
          <a:xfrm rot="0">
            <a:off x="1028700" y="4800041"/>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5.</a:t>
            </a:r>
            <a:r>
              <a:rPr lang="en-US" sz="2000">
                <a:solidFill>
                  <a:srgbClr val="111111"/>
                </a:solidFill>
                <a:latin typeface="Montserrat"/>
                <a:ea typeface="Montserrat"/>
                <a:cs typeface="Montserrat"/>
                <a:sym typeface="Montserrat"/>
              </a:rPr>
              <a:t> Us</a:t>
            </a:r>
            <a:r>
              <a:rPr lang="en-US" sz="2000">
                <a:solidFill>
                  <a:srgbClr val="111111"/>
                </a:solidFill>
                <a:latin typeface="Montserrat"/>
                <a:ea typeface="Montserrat"/>
                <a:cs typeface="Montserrat"/>
                <a:sym typeface="Montserrat"/>
              </a:rPr>
              <a:t>e Labell</a:t>
            </a:r>
            <a:r>
              <a:rPr lang="en-US" sz="2000">
                <a:solidFill>
                  <a:srgbClr val="111111"/>
                </a:solidFill>
                <a:latin typeface="Montserrat"/>
                <a:ea typeface="Montserrat"/>
                <a:cs typeface="Montserrat"/>
                <a:sym typeface="Montserrat"/>
              </a:rPr>
              <a:t>ing for Extracted Content </a:t>
            </a:r>
          </a:p>
        </p:txBody>
      </p:sp>
      <p:grpSp>
        <p:nvGrpSpPr>
          <p:cNvPr name="Group 12" id="12"/>
          <p:cNvGrpSpPr/>
          <p:nvPr/>
        </p:nvGrpSpPr>
        <p:grpSpPr>
          <a:xfrm rot="0">
            <a:off x="1028700" y="5356155"/>
            <a:ext cx="15908935" cy="816937"/>
            <a:chOff x="0" y="0"/>
            <a:chExt cx="21211914" cy="1089250"/>
          </a:xfrm>
        </p:grpSpPr>
        <p:grpSp>
          <p:nvGrpSpPr>
            <p:cNvPr name="Group 13" id="13"/>
            <p:cNvGrpSpPr/>
            <p:nvPr/>
          </p:nvGrpSpPr>
          <p:grpSpPr>
            <a:xfrm rot="0">
              <a:off x="0" y="0"/>
              <a:ext cx="21211914" cy="1089250"/>
              <a:chOff x="0" y="0"/>
              <a:chExt cx="4190008" cy="215160"/>
            </a:xfrm>
          </p:grpSpPr>
          <p:sp>
            <p:nvSpPr>
              <p:cNvPr name="Freeform 14" id="14"/>
              <p:cNvSpPr/>
              <p:nvPr/>
            </p:nvSpPr>
            <p:spPr>
              <a:xfrm flipH="false" flipV="false" rot="0">
                <a:off x="0" y="0"/>
                <a:ext cx="4190008" cy="215160"/>
              </a:xfrm>
              <a:custGeom>
                <a:avLst/>
                <a:gdLst/>
                <a:ahLst/>
                <a:cxnLst/>
                <a:rect r="r" b="b" t="t" l="l"/>
                <a:pathLst>
                  <a:path h="215160" w="4190008">
                    <a:moveTo>
                      <a:pt x="11193" y="0"/>
                    </a:moveTo>
                    <a:lnTo>
                      <a:pt x="4178815" y="0"/>
                    </a:lnTo>
                    <a:cubicBezTo>
                      <a:pt x="4181784" y="0"/>
                      <a:pt x="4184631" y="1179"/>
                      <a:pt x="4186730" y="3278"/>
                    </a:cubicBezTo>
                    <a:cubicBezTo>
                      <a:pt x="4188828" y="5377"/>
                      <a:pt x="4190008" y="8224"/>
                      <a:pt x="4190008" y="11193"/>
                    </a:cubicBezTo>
                    <a:lnTo>
                      <a:pt x="4190008" y="203968"/>
                    </a:lnTo>
                    <a:cubicBezTo>
                      <a:pt x="4190008" y="206936"/>
                      <a:pt x="4188828" y="209783"/>
                      <a:pt x="4186730" y="211882"/>
                    </a:cubicBezTo>
                    <a:cubicBezTo>
                      <a:pt x="4184631" y="213981"/>
                      <a:pt x="4181784" y="215160"/>
                      <a:pt x="4178815" y="215160"/>
                    </a:cubicBezTo>
                    <a:lnTo>
                      <a:pt x="11193" y="215160"/>
                    </a:lnTo>
                    <a:cubicBezTo>
                      <a:pt x="8224" y="215160"/>
                      <a:pt x="5377" y="213981"/>
                      <a:pt x="3278" y="211882"/>
                    </a:cubicBezTo>
                    <a:cubicBezTo>
                      <a:pt x="1179" y="209783"/>
                      <a:pt x="0" y="206936"/>
                      <a:pt x="0" y="20396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5" id="15"/>
              <p:cNvSpPr txBox="true"/>
              <p:nvPr/>
            </p:nvSpPr>
            <p:spPr>
              <a:xfrm>
                <a:off x="0" y="-123825"/>
                <a:ext cx="4190008" cy="338985"/>
              </a:xfrm>
              <a:prstGeom prst="rect">
                <a:avLst/>
              </a:prstGeom>
            </p:spPr>
            <p:txBody>
              <a:bodyPr anchor="ctr" rtlCol="false" tIns="50800" lIns="50800" bIns="50800" rIns="50800"/>
              <a:lstStyle/>
              <a:p>
                <a:pPr algn="ctr">
                  <a:lnSpc>
                    <a:spcPts val="3240"/>
                  </a:lnSpc>
                </a:pPr>
              </a:p>
            </p:txBody>
          </p:sp>
        </p:grpSp>
        <p:sp>
          <p:nvSpPr>
            <p:cNvPr name="TextBox 16" id="16"/>
            <p:cNvSpPr txBox="true"/>
            <p:nvPr/>
          </p:nvSpPr>
          <p:spPr>
            <a:xfrm rot="0">
              <a:off x="373939" y="299508"/>
              <a:ext cx="20521915" cy="4497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"Label </a:t>
              </a:r>
              <a:r>
                <a:rPr lang="en-US" sz="2000">
                  <a:solidFill>
                    <a:srgbClr val="000000"/>
                  </a:solidFill>
                  <a:latin typeface="Anca Coder"/>
                  <a:ea typeface="Anca Coder"/>
                  <a:cs typeface="Anca Coder"/>
                  <a:sym typeface="Anca Coder"/>
                </a:rPr>
                <a:t>each extracted field clearly as:[FIELD NAME]: [Extracted Value]" </a:t>
              </a:r>
            </a:p>
          </p:txBody>
        </p:sp>
      </p:grpSp>
      <p:sp>
        <p:nvSpPr>
          <p:cNvPr name="TextBox 17" id="17"/>
          <p:cNvSpPr txBox="true"/>
          <p:nvPr/>
        </p:nvSpPr>
        <p:spPr>
          <a:xfrm rot="0">
            <a:off x="1028700" y="6363592"/>
            <a:ext cx="6783331" cy="412750"/>
          </a:xfrm>
          <a:prstGeom prst="rect">
            <a:avLst/>
          </a:prstGeom>
        </p:spPr>
        <p:txBody>
          <a:bodyPr anchor="t" rtlCol="false" tIns="0" lIns="0" bIns="0" rIns="0">
            <a:spAutoFit/>
          </a:bodyPr>
          <a:lstStyle/>
          <a:p>
            <a:pPr algn="l">
              <a:lnSpc>
                <a:spcPts val="3499"/>
              </a:lnSpc>
            </a:pPr>
            <a:r>
              <a:rPr lang="en-US" b="true" sz="2499">
                <a:solidFill>
                  <a:srgbClr val="111111"/>
                </a:solidFill>
                <a:latin typeface="Montserrat Bold"/>
                <a:ea typeface="Montserrat Bold"/>
                <a:cs typeface="Montserrat Bold"/>
                <a:sym typeface="Montserrat Bold"/>
              </a:rPr>
              <a:t>Output Structure Examples: </a:t>
            </a:r>
          </a:p>
        </p:txBody>
      </p:sp>
      <p:grpSp>
        <p:nvGrpSpPr>
          <p:cNvPr name="Group 18" id="18"/>
          <p:cNvGrpSpPr/>
          <p:nvPr/>
        </p:nvGrpSpPr>
        <p:grpSpPr>
          <a:xfrm rot="0">
            <a:off x="1028700" y="7004942"/>
            <a:ext cx="15908935" cy="2931487"/>
            <a:chOff x="0" y="0"/>
            <a:chExt cx="21211914" cy="3908650"/>
          </a:xfrm>
        </p:grpSpPr>
        <p:grpSp>
          <p:nvGrpSpPr>
            <p:cNvPr name="Group 19" id="19"/>
            <p:cNvGrpSpPr/>
            <p:nvPr/>
          </p:nvGrpSpPr>
          <p:grpSpPr>
            <a:xfrm rot="0">
              <a:off x="0" y="0"/>
              <a:ext cx="21211914" cy="3908650"/>
              <a:chOff x="0" y="0"/>
              <a:chExt cx="4190008" cy="772079"/>
            </a:xfrm>
          </p:grpSpPr>
          <p:sp>
            <p:nvSpPr>
              <p:cNvPr name="Freeform 20" id="20"/>
              <p:cNvSpPr/>
              <p:nvPr/>
            </p:nvSpPr>
            <p:spPr>
              <a:xfrm flipH="false" flipV="false" rot="0">
                <a:off x="0" y="0"/>
                <a:ext cx="4190008" cy="772079"/>
              </a:xfrm>
              <a:custGeom>
                <a:avLst/>
                <a:gdLst/>
                <a:ahLst/>
                <a:cxnLst/>
                <a:rect r="r" b="b" t="t" l="l"/>
                <a:pathLst>
                  <a:path h="772079" w="4190008">
                    <a:moveTo>
                      <a:pt x="11193" y="0"/>
                    </a:moveTo>
                    <a:lnTo>
                      <a:pt x="4178815" y="0"/>
                    </a:lnTo>
                    <a:cubicBezTo>
                      <a:pt x="4181784" y="0"/>
                      <a:pt x="4184631" y="1179"/>
                      <a:pt x="4186730" y="3278"/>
                    </a:cubicBezTo>
                    <a:cubicBezTo>
                      <a:pt x="4188828" y="5377"/>
                      <a:pt x="4190008" y="8224"/>
                      <a:pt x="4190008" y="11193"/>
                    </a:cubicBezTo>
                    <a:lnTo>
                      <a:pt x="4190008" y="760886"/>
                    </a:lnTo>
                    <a:cubicBezTo>
                      <a:pt x="4190008" y="767068"/>
                      <a:pt x="4184996" y="772079"/>
                      <a:pt x="4178815" y="772079"/>
                    </a:cubicBezTo>
                    <a:lnTo>
                      <a:pt x="11193" y="772079"/>
                    </a:lnTo>
                    <a:cubicBezTo>
                      <a:pt x="8224" y="772079"/>
                      <a:pt x="5377" y="770900"/>
                      <a:pt x="3278" y="768801"/>
                    </a:cubicBezTo>
                    <a:cubicBezTo>
                      <a:pt x="1179" y="766702"/>
                      <a:pt x="0" y="763855"/>
                      <a:pt x="0" y="76088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21" id="21"/>
              <p:cNvSpPr txBox="true"/>
              <p:nvPr/>
            </p:nvSpPr>
            <p:spPr>
              <a:xfrm>
                <a:off x="0" y="-123825"/>
                <a:ext cx="4190008" cy="895904"/>
              </a:xfrm>
              <a:prstGeom prst="rect">
                <a:avLst/>
              </a:prstGeom>
            </p:spPr>
            <p:txBody>
              <a:bodyPr anchor="ctr" rtlCol="false" tIns="50800" lIns="50800" bIns="50800" rIns="50800"/>
              <a:lstStyle/>
              <a:p>
                <a:pPr algn="ctr">
                  <a:lnSpc>
                    <a:spcPts val="3240"/>
                  </a:lnSpc>
                </a:pPr>
              </a:p>
            </p:txBody>
          </p:sp>
        </p:grpSp>
        <p:sp>
          <p:nvSpPr>
            <p:cNvPr name="TextBox 22" id="22"/>
            <p:cNvSpPr txBox="true"/>
            <p:nvPr/>
          </p:nvSpPr>
          <p:spPr>
            <a:xfrm rot="0">
              <a:off x="373939" y="299508"/>
              <a:ext cx="20521915" cy="32691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 STRUCTURED PROMPT ENDING:</a:t>
              </a:r>
            </a:p>
            <a:p>
              <a:pPr algn="l">
                <a:lnSpc>
                  <a:spcPts val="2800"/>
                </a:lnSpc>
              </a:pPr>
              <a:r>
                <a:rPr lang="en-US" sz="2000">
                  <a:solidFill>
                    <a:srgbClr val="000000"/>
                  </a:solidFill>
                  <a:latin typeface="Anca Coder"/>
                  <a:ea typeface="Anca Coder"/>
                  <a:cs typeface="Anca Coder"/>
                  <a:sym typeface="Anca Coder"/>
                </a:rPr>
                <a:t>"Present your full resp</a:t>
              </a:r>
              <a:r>
                <a:rPr lang="en-US" sz="2000">
                  <a:solidFill>
                    <a:srgbClr val="000000"/>
                  </a:solidFill>
                  <a:latin typeface="Anca Coder"/>
                  <a:ea typeface="Anca Coder"/>
                  <a:cs typeface="Anca Coder"/>
                  <a:sym typeface="Anca Coder"/>
                </a:rPr>
                <a:t>onse in the following structure only:</a:t>
              </a:r>
            </a:p>
            <a:p>
              <a:pPr algn="l">
                <a:lnSpc>
                  <a:spcPts val="2800"/>
                </a:lnSpc>
              </a:pPr>
              <a:r>
                <a:rPr lang="en-US" sz="2000">
                  <a:solidFill>
                    <a:srgbClr val="000000"/>
                  </a:solidFill>
                  <a:latin typeface="Anca Coder"/>
                  <a:ea typeface="Anca Coder"/>
                  <a:cs typeface="Anca Coder"/>
                  <a:sym typeface="Anca Coder"/>
                </a:rPr>
                <a:t>1. Summary (max 3 sentences)</a:t>
              </a:r>
            </a:p>
            <a:p>
              <a:pPr algn="l">
                <a:lnSpc>
                  <a:spcPts val="2800"/>
                </a:lnSpc>
              </a:pPr>
              <a:r>
                <a:rPr lang="en-US" sz="2000">
                  <a:solidFill>
                    <a:srgbClr val="000000"/>
                  </a:solidFill>
                  <a:latin typeface="Anca Coder"/>
                  <a:ea typeface="Anca Coder"/>
                  <a:cs typeface="Anca Coder"/>
                  <a:sym typeface="Anca Coder"/>
                </a:rPr>
                <a:t>2. Key Points (5 bullets maximum)</a:t>
              </a:r>
            </a:p>
            <a:p>
              <a:pPr algn="l">
                <a:lnSpc>
                  <a:spcPts val="2800"/>
                </a:lnSpc>
              </a:pPr>
              <a:r>
                <a:rPr lang="en-US" sz="2000">
                  <a:solidFill>
                    <a:srgbClr val="000000"/>
                  </a:solidFill>
                  <a:latin typeface="Anca Coder"/>
                  <a:ea typeface="Anca Coder"/>
                  <a:cs typeface="Anca Coder"/>
                  <a:sym typeface="Anca Coder"/>
                </a:rPr>
                <a:t>3. Risks (table: Risk | Impact | Mitigation)</a:t>
              </a:r>
            </a:p>
            <a:p>
              <a:pPr algn="l">
                <a:lnSpc>
                  <a:spcPts val="2800"/>
                </a:lnSpc>
              </a:pPr>
              <a:r>
                <a:rPr lang="en-US" sz="2000">
                  <a:solidFill>
                    <a:srgbClr val="000000"/>
                  </a:solidFill>
                  <a:latin typeface="Anca Coder"/>
                  <a:ea typeface="Anca Coder"/>
                  <a:cs typeface="Anca Coder"/>
                  <a:sym typeface="Anca Coder"/>
                </a:rPr>
                <a:t>4. Recommendation (1 paragraph)</a:t>
              </a:r>
            </a:p>
            <a:p>
              <a:pPr algn="l">
                <a:lnSpc>
                  <a:spcPts val="2800"/>
                </a:lnSpc>
              </a:pPr>
              <a:r>
                <a:rPr lang="en-US" sz="2000">
                  <a:solidFill>
                    <a:srgbClr val="000000"/>
                  </a:solidFill>
                  <a:latin typeface="Anca Coder"/>
                  <a:ea typeface="Anca Coder"/>
                  <a:cs typeface="Anca Coder"/>
                  <a:sym typeface="Anca Coder"/>
                </a:rPr>
                <a:t>Do not include any preamble or closing remarks." </a:t>
              </a:r>
            </a:p>
          </p:txBody>
        </p:sp>
      </p:gr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5: BEST PRACTICES </a:t>
            </a:r>
          </a:p>
        </p:txBody>
      </p:sp>
      <p:sp>
        <p:nvSpPr>
          <p:cNvPr name="TextBox 4" id="4"/>
          <p:cNvSpPr txBox="true"/>
          <p:nvPr/>
        </p:nvSpPr>
        <p:spPr>
          <a:xfrm rot="0">
            <a:off x="1028700" y="2276504"/>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5.4</a:t>
            </a:r>
            <a:r>
              <a:rPr lang="en-US" b="true" sz="2499">
                <a:solidFill>
                  <a:srgbClr val="111111"/>
                </a:solidFill>
                <a:latin typeface="Montserrat Bold"/>
                <a:ea typeface="Montserrat Bold"/>
                <a:cs typeface="Montserrat Bold"/>
                <a:sym typeface="Montserrat Bold"/>
              </a:rPr>
              <a:t> Additional Best Practices </a:t>
            </a:r>
          </a:p>
        </p:txBody>
      </p:sp>
      <p:sp>
        <p:nvSpPr>
          <p:cNvPr name="TextBox 5" id="5"/>
          <p:cNvSpPr txBox="true"/>
          <p:nvPr/>
        </p:nvSpPr>
        <p:spPr>
          <a:xfrm rot="0">
            <a:off x="1028700" y="2884065"/>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I</a:t>
            </a:r>
            <a:r>
              <a:rPr lang="en-US" sz="2000">
                <a:solidFill>
                  <a:srgbClr val="111111"/>
                </a:solidFill>
                <a:latin typeface="Montserrat"/>
                <a:ea typeface="Montserrat"/>
                <a:cs typeface="Montserrat"/>
                <a:sym typeface="Montserrat"/>
              </a:rPr>
              <a:t>terate and Refine </a:t>
            </a:r>
          </a:p>
        </p:txBody>
      </p:sp>
      <p:grpSp>
        <p:nvGrpSpPr>
          <p:cNvPr name="Group 6" id="6"/>
          <p:cNvGrpSpPr/>
          <p:nvPr/>
        </p:nvGrpSpPr>
        <p:grpSpPr>
          <a:xfrm rot="0">
            <a:off x="1028700" y="3440179"/>
            <a:ext cx="15908935" cy="1521787"/>
            <a:chOff x="0" y="0"/>
            <a:chExt cx="21211914" cy="2029050"/>
          </a:xfrm>
        </p:grpSpPr>
        <p:grpSp>
          <p:nvGrpSpPr>
            <p:cNvPr name="Group 7" id="7"/>
            <p:cNvGrpSpPr/>
            <p:nvPr/>
          </p:nvGrpSpPr>
          <p:grpSpPr>
            <a:xfrm rot="0">
              <a:off x="0" y="0"/>
              <a:ext cx="21211914" cy="2029050"/>
              <a:chOff x="0" y="0"/>
              <a:chExt cx="4190008" cy="400800"/>
            </a:xfrm>
          </p:grpSpPr>
          <p:sp>
            <p:nvSpPr>
              <p:cNvPr name="Freeform 8" id="8"/>
              <p:cNvSpPr/>
              <p:nvPr/>
            </p:nvSpPr>
            <p:spPr>
              <a:xfrm flipH="false" flipV="false" rot="0">
                <a:off x="0" y="0"/>
                <a:ext cx="4190008" cy="400800"/>
              </a:xfrm>
              <a:custGeom>
                <a:avLst/>
                <a:gdLst/>
                <a:ahLst/>
                <a:cxnLst/>
                <a:rect r="r" b="b" t="t" l="l"/>
                <a:pathLst>
                  <a:path h="400800" w="4190008">
                    <a:moveTo>
                      <a:pt x="11193" y="0"/>
                    </a:moveTo>
                    <a:lnTo>
                      <a:pt x="4178815" y="0"/>
                    </a:lnTo>
                    <a:cubicBezTo>
                      <a:pt x="4181784" y="0"/>
                      <a:pt x="4184631" y="1179"/>
                      <a:pt x="4186730" y="3278"/>
                    </a:cubicBezTo>
                    <a:cubicBezTo>
                      <a:pt x="4188828" y="5377"/>
                      <a:pt x="4190008" y="8224"/>
                      <a:pt x="4190008" y="11193"/>
                    </a:cubicBezTo>
                    <a:lnTo>
                      <a:pt x="4190008" y="389607"/>
                    </a:lnTo>
                    <a:cubicBezTo>
                      <a:pt x="4190008" y="395789"/>
                      <a:pt x="4184996" y="400800"/>
                      <a:pt x="4178815" y="400800"/>
                    </a:cubicBezTo>
                    <a:lnTo>
                      <a:pt x="11193" y="400800"/>
                    </a:lnTo>
                    <a:cubicBezTo>
                      <a:pt x="8224" y="400800"/>
                      <a:pt x="5377" y="399621"/>
                      <a:pt x="3278" y="397522"/>
                    </a:cubicBezTo>
                    <a:cubicBezTo>
                      <a:pt x="1179" y="395423"/>
                      <a:pt x="0" y="392576"/>
                      <a:pt x="0" y="389607"/>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524625"/>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13895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First pass:</a:t>
              </a:r>
              <a:r>
                <a:rPr lang="en-US" sz="2000">
                  <a:solidFill>
                    <a:srgbClr val="000000"/>
                  </a:solidFill>
                  <a:latin typeface="Anca Coder"/>
                  <a:ea typeface="Anca Coder"/>
                  <a:cs typeface="Anca Coder"/>
                  <a:sym typeface="Anca Coder"/>
                </a:rPr>
                <a:t> Get the structure right</a:t>
              </a:r>
            </a:p>
            <a:p>
              <a:pPr algn="l">
                <a:lnSpc>
                  <a:spcPts val="2800"/>
                </a:lnSpc>
              </a:pPr>
              <a:r>
                <a:rPr lang="en-US" sz="2000" b="true">
                  <a:solidFill>
                    <a:srgbClr val="000000"/>
                  </a:solidFill>
                  <a:latin typeface="Anca Coder Bold"/>
                  <a:ea typeface="Anca Coder Bold"/>
                  <a:cs typeface="Anca Coder Bold"/>
                  <a:sym typeface="Anca Coder Bold"/>
                </a:rPr>
                <a:t>S</a:t>
              </a:r>
              <a:r>
                <a:rPr lang="en-US" b="true" sz="2000">
                  <a:solidFill>
                    <a:srgbClr val="000000"/>
                  </a:solidFill>
                  <a:latin typeface="Anca Coder Bold"/>
                  <a:ea typeface="Anca Coder Bold"/>
                  <a:cs typeface="Anca Coder Bold"/>
                  <a:sym typeface="Anca Coder Bold"/>
                </a:rPr>
                <a:t>econd pass: </a:t>
              </a:r>
              <a:r>
                <a:rPr lang="en-US" sz="2000">
                  <a:solidFill>
                    <a:srgbClr val="000000"/>
                  </a:solidFill>
                  <a:latin typeface="Anca Coder"/>
                  <a:ea typeface="Anca Coder"/>
                  <a:cs typeface="Anca Coder"/>
                  <a:sym typeface="Anca Coder"/>
                </a:rPr>
                <a:t>"Now add more detail to section 3 only."</a:t>
              </a:r>
            </a:p>
            <a:p>
              <a:pPr algn="l">
                <a:lnSpc>
                  <a:spcPts val="2800"/>
                </a:lnSpc>
              </a:pPr>
              <a:r>
                <a:rPr lang="en-US" b="true" sz="2000">
                  <a:solidFill>
                    <a:srgbClr val="000000"/>
                  </a:solidFill>
                  <a:latin typeface="Anca Coder Bold"/>
                  <a:ea typeface="Anca Coder Bold"/>
                  <a:cs typeface="Anca Coder Bold"/>
                  <a:sym typeface="Anca Coder Bold"/>
                </a:rPr>
                <a:t>Third pass: </a:t>
              </a:r>
              <a:r>
                <a:rPr lang="en-US" sz="2000">
                  <a:solidFill>
                    <a:srgbClr val="000000"/>
                  </a:solidFill>
                  <a:latin typeface="Anca Coder"/>
                  <a:ea typeface="Anca Coder"/>
                  <a:cs typeface="Anca Coder"/>
                  <a:sym typeface="Anca Coder"/>
                </a:rPr>
                <a:t>"Rewrite the executive summary to be more assertive." </a:t>
              </a:r>
            </a:p>
          </p:txBody>
        </p:sp>
      </p:grpSp>
      <p:sp>
        <p:nvSpPr>
          <p:cNvPr name="TextBox 11" id="11"/>
          <p:cNvSpPr txBox="true"/>
          <p:nvPr/>
        </p:nvSpPr>
        <p:spPr>
          <a:xfrm rot="0">
            <a:off x="1028700" y="5152466"/>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Us</a:t>
            </a:r>
            <a:r>
              <a:rPr lang="en-US" sz="2000">
                <a:solidFill>
                  <a:srgbClr val="111111"/>
                </a:solidFill>
                <a:latin typeface="Montserrat"/>
                <a:ea typeface="Montserrat"/>
                <a:cs typeface="Montserrat"/>
                <a:sym typeface="Montserrat"/>
              </a:rPr>
              <a:t>e Anchors and Examples </a:t>
            </a:r>
          </a:p>
        </p:txBody>
      </p:sp>
      <p:grpSp>
        <p:nvGrpSpPr>
          <p:cNvPr name="Group 12" id="12"/>
          <p:cNvGrpSpPr/>
          <p:nvPr/>
        </p:nvGrpSpPr>
        <p:grpSpPr>
          <a:xfrm rot="0">
            <a:off x="1028700" y="5708580"/>
            <a:ext cx="15908935" cy="1169362"/>
            <a:chOff x="0" y="0"/>
            <a:chExt cx="21211914" cy="1559150"/>
          </a:xfrm>
        </p:grpSpPr>
        <p:grpSp>
          <p:nvGrpSpPr>
            <p:cNvPr name="Group 13" id="13"/>
            <p:cNvGrpSpPr/>
            <p:nvPr/>
          </p:nvGrpSpPr>
          <p:grpSpPr>
            <a:xfrm rot="0">
              <a:off x="0" y="0"/>
              <a:ext cx="21211914" cy="1559150"/>
              <a:chOff x="0" y="0"/>
              <a:chExt cx="4190008" cy="307980"/>
            </a:xfrm>
          </p:grpSpPr>
          <p:sp>
            <p:nvSpPr>
              <p:cNvPr name="Freeform 14" id="14"/>
              <p:cNvSpPr/>
              <p:nvPr/>
            </p:nvSpPr>
            <p:spPr>
              <a:xfrm flipH="false" flipV="false" rot="0">
                <a:off x="0" y="0"/>
                <a:ext cx="4190008" cy="307980"/>
              </a:xfrm>
              <a:custGeom>
                <a:avLst/>
                <a:gdLst/>
                <a:ahLst/>
                <a:cxnLst/>
                <a:rect r="r" b="b" t="t" l="l"/>
                <a:pathLst>
                  <a:path h="307980" w="4190008">
                    <a:moveTo>
                      <a:pt x="11193" y="0"/>
                    </a:moveTo>
                    <a:lnTo>
                      <a:pt x="4178815" y="0"/>
                    </a:lnTo>
                    <a:cubicBezTo>
                      <a:pt x="4181784" y="0"/>
                      <a:pt x="4184631" y="1179"/>
                      <a:pt x="4186730" y="3278"/>
                    </a:cubicBezTo>
                    <a:cubicBezTo>
                      <a:pt x="4188828" y="5377"/>
                      <a:pt x="4190008" y="8224"/>
                      <a:pt x="4190008" y="11193"/>
                    </a:cubicBezTo>
                    <a:lnTo>
                      <a:pt x="4190008" y="296788"/>
                    </a:lnTo>
                    <a:cubicBezTo>
                      <a:pt x="4190008" y="299756"/>
                      <a:pt x="4188828" y="302603"/>
                      <a:pt x="4186730" y="304702"/>
                    </a:cubicBezTo>
                    <a:cubicBezTo>
                      <a:pt x="4184631" y="306801"/>
                      <a:pt x="4181784" y="307980"/>
                      <a:pt x="4178815" y="307980"/>
                    </a:cubicBezTo>
                    <a:lnTo>
                      <a:pt x="11193" y="307980"/>
                    </a:lnTo>
                    <a:cubicBezTo>
                      <a:pt x="8224" y="307980"/>
                      <a:pt x="5377" y="306801"/>
                      <a:pt x="3278" y="304702"/>
                    </a:cubicBezTo>
                    <a:cubicBezTo>
                      <a:pt x="1179" y="302603"/>
                      <a:pt x="0" y="299756"/>
                      <a:pt x="0" y="29678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5" id="15"/>
              <p:cNvSpPr txBox="true"/>
              <p:nvPr/>
            </p:nvSpPr>
            <p:spPr>
              <a:xfrm>
                <a:off x="0" y="-123825"/>
                <a:ext cx="4190008" cy="431805"/>
              </a:xfrm>
              <a:prstGeom prst="rect">
                <a:avLst/>
              </a:prstGeom>
            </p:spPr>
            <p:txBody>
              <a:bodyPr anchor="ctr" rtlCol="false" tIns="50800" lIns="50800" bIns="50800" rIns="50800"/>
              <a:lstStyle/>
              <a:p>
                <a:pPr algn="ctr">
                  <a:lnSpc>
                    <a:spcPts val="3240"/>
                  </a:lnSpc>
                </a:pPr>
              </a:p>
            </p:txBody>
          </p:sp>
        </p:grpSp>
        <p:sp>
          <p:nvSpPr>
            <p:cNvPr name="TextBox 16" id="16"/>
            <p:cNvSpPr txBox="true"/>
            <p:nvPr/>
          </p:nvSpPr>
          <p:spPr>
            <a:xfrm rot="0">
              <a:off x="373939" y="299508"/>
              <a:ext cx="20521915" cy="9196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"Write in the style </a:t>
              </a:r>
              <a:r>
                <a:rPr lang="en-US" sz="2000">
                  <a:solidFill>
                    <a:srgbClr val="000000"/>
                  </a:solidFill>
                  <a:latin typeface="Anca Coder"/>
                  <a:ea typeface="Anca Coder"/>
                  <a:cs typeface="Anca Coder"/>
                  <a:sym typeface="Anca Coder"/>
                </a:rPr>
                <a:t>of the following example:[EXAMPLE START]... paste example ...[EXAMPLE END]Now apply this style to: [your actual content]" </a:t>
              </a:r>
            </a:p>
          </p:txBody>
        </p:sp>
      </p:grpSp>
      <p:sp>
        <p:nvSpPr>
          <p:cNvPr name="TextBox 17" id="17"/>
          <p:cNvSpPr txBox="true"/>
          <p:nvPr/>
        </p:nvSpPr>
        <p:spPr>
          <a:xfrm rot="0">
            <a:off x="1028700" y="7058917"/>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Test B</a:t>
            </a:r>
            <a:r>
              <a:rPr lang="en-US" sz="2000">
                <a:solidFill>
                  <a:srgbClr val="111111"/>
                </a:solidFill>
                <a:latin typeface="Montserrat"/>
                <a:ea typeface="Montserrat"/>
                <a:cs typeface="Montserrat"/>
                <a:sym typeface="Montserrat"/>
              </a:rPr>
              <a:t>efore You Deploy (for Workflows &amp; Agents) </a:t>
            </a:r>
          </a:p>
        </p:txBody>
      </p:sp>
      <p:grpSp>
        <p:nvGrpSpPr>
          <p:cNvPr name="Group 18" id="18"/>
          <p:cNvGrpSpPr/>
          <p:nvPr/>
        </p:nvGrpSpPr>
        <p:grpSpPr>
          <a:xfrm rot="0">
            <a:off x="1028700" y="7615031"/>
            <a:ext cx="15908935" cy="1169362"/>
            <a:chOff x="0" y="0"/>
            <a:chExt cx="21211914" cy="1559150"/>
          </a:xfrm>
        </p:grpSpPr>
        <p:grpSp>
          <p:nvGrpSpPr>
            <p:cNvPr name="Group 19" id="19"/>
            <p:cNvGrpSpPr/>
            <p:nvPr/>
          </p:nvGrpSpPr>
          <p:grpSpPr>
            <a:xfrm rot="0">
              <a:off x="0" y="0"/>
              <a:ext cx="21211914" cy="1559150"/>
              <a:chOff x="0" y="0"/>
              <a:chExt cx="4190008" cy="307980"/>
            </a:xfrm>
          </p:grpSpPr>
          <p:sp>
            <p:nvSpPr>
              <p:cNvPr name="Freeform 20" id="20"/>
              <p:cNvSpPr/>
              <p:nvPr/>
            </p:nvSpPr>
            <p:spPr>
              <a:xfrm flipH="false" flipV="false" rot="0">
                <a:off x="0" y="0"/>
                <a:ext cx="4190008" cy="307980"/>
              </a:xfrm>
              <a:custGeom>
                <a:avLst/>
                <a:gdLst/>
                <a:ahLst/>
                <a:cxnLst/>
                <a:rect r="r" b="b" t="t" l="l"/>
                <a:pathLst>
                  <a:path h="307980" w="4190008">
                    <a:moveTo>
                      <a:pt x="11193" y="0"/>
                    </a:moveTo>
                    <a:lnTo>
                      <a:pt x="4178815" y="0"/>
                    </a:lnTo>
                    <a:cubicBezTo>
                      <a:pt x="4181784" y="0"/>
                      <a:pt x="4184631" y="1179"/>
                      <a:pt x="4186730" y="3278"/>
                    </a:cubicBezTo>
                    <a:cubicBezTo>
                      <a:pt x="4188828" y="5377"/>
                      <a:pt x="4190008" y="8224"/>
                      <a:pt x="4190008" y="11193"/>
                    </a:cubicBezTo>
                    <a:lnTo>
                      <a:pt x="4190008" y="296788"/>
                    </a:lnTo>
                    <a:cubicBezTo>
                      <a:pt x="4190008" y="299756"/>
                      <a:pt x="4188828" y="302603"/>
                      <a:pt x="4186730" y="304702"/>
                    </a:cubicBezTo>
                    <a:cubicBezTo>
                      <a:pt x="4184631" y="306801"/>
                      <a:pt x="4181784" y="307980"/>
                      <a:pt x="4178815" y="307980"/>
                    </a:cubicBezTo>
                    <a:lnTo>
                      <a:pt x="11193" y="307980"/>
                    </a:lnTo>
                    <a:cubicBezTo>
                      <a:pt x="8224" y="307980"/>
                      <a:pt x="5377" y="306801"/>
                      <a:pt x="3278" y="304702"/>
                    </a:cubicBezTo>
                    <a:cubicBezTo>
                      <a:pt x="1179" y="302603"/>
                      <a:pt x="0" y="299756"/>
                      <a:pt x="0" y="29678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21" id="21"/>
              <p:cNvSpPr txBox="true"/>
              <p:nvPr/>
            </p:nvSpPr>
            <p:spPr>
              <a:xfrm>
                <a:off x="0" y="-123825"/>
                <a:ext cx="4190008" cy="431805"/>
              </a:xfrm>
              <a:prstGeom prst="rect">
                <a:avLst/>
              </a:prstGeom>
            </p:spPr>
            <p:txBody>
              <a:bodyPr anchor="ctr" rtlCol="false" tIns="50800" lIns="50800" bIns="50800" rIns="50800"/>
              <a:lstStyle/>
              <a:p>
                <a:pPr algn="ctr">
                  <a:lnSpc>
                    <a:spcPts val="3240"/>
                  </a:lnSpc>
                </a:pPr>
              </a:p>
            </p:txBody>
          </p:sp>
        </p:grpSp>
        <p:sp>
          <p:nvSpPr>
            <p:cNvPr name="TextBox 22" id="22"/>
            <p:cNvSpPr txBox="true"/>
            <p:nvPr/>
          </p:nvSpPr>
          <p:spPr>
            <a:xfrm rot="0">
              <a:off x="373939" y="299508"/>
              <a:ext cx="20521915" cy="9196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"Before providing the final </a:t>
              </a:r>
              <a:r>
                <a:rPr lang="en-US" sz="2000">
                  <a:solidFill>
                    <a:srgbClr val="000000"/>
                  </a:solidFill>
                  <a:latin typeface="Anca Coder"/>
                  <a:ea typeface="Anca Coder"/>
                  <a:cs typeface="Anca Coder"/>
                  <a:sym typeface="Anca Coder"/>
                </a:rPr>
                <a:t>output, first show me your interpretation of what I'm asking, then proceed only if your interpretation is correct." </a:t>
              </a:r>
            </a:p>
          </p:txBody>
        </p:sp>
      </p:gr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5: BEST PRACTICES </a:t>
            </a:r>
          </a:p>
        </p:txBody>
      </p:sp>
      <p:sp>
        <p:nvSpPr>
          <p:cNvPr name="TextBox 4" id="4"/>
          <p:cNvSpPr txBox="true"/>
          <p:nvPr/>
        </p:nvSpPr>
        <p:spPr>
          <a:xfrm rot="0">
            <a:off x="1028700" y="2050345"/>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5.4</a:t>
            </a:r>
            <a:r>
              <a:rPr lang="en-US" b="true" sz="2499">
                <a:solidFill>
                  <a:srgbClr val="111111"/>
                </a:solidFill>
                <a:latin typeface="Montserrat Bold"/>
                <a:ea typeface="Montserrat Bold"/>
                <a:cs typeface="Montserrat Bold"/>
                <a:sym typeface="Montserrat Bold"/>
              </a:rPr>
              <a:t> Additional Best Practices </a:t>
            </a:r>
          </a:p>
        </p:txBody>
      </p:sp>
      <p:sp>
        <p:nvSpPr>
          <p:cNvPr name="TextBox 5" id="5"/>
          <p:cNvSpPr txBox="true"/>
          <p:nvPr/>
        </p:nvSpPr>
        <p:spPr>
          <a:xfrm rot="0">
            <a:off x="1028700" y="2657907"/>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Ch</a:t>
            </a:r>
            <a:r>
              <a:rPr lang="en-US" sz="2000">
                <a:solidFill>
                  <a:srgbClr val="111111"/>
                </a:solidFill>
                <a:latin typeface="Montserrat"/>
                <a:ea typeface="Montserrat"/>
                <a:cs typeface="Montserrat"/>
                <a:sym typeface="Montserrat"/>
              </a:rPr>
              <a:t>ain Your Prompts </a:t>
            </a:r>
          </a:p>
        </p:txBody>
      </p:sp>
      <p:grpSp>
        <p:nvGrpSpPr>
          <p:cNvPr name="Group 6" id="6"/>
          <p:cNvGrpSpPr/>
          <p:nvPr/>
        </p:nvGrpSpPr>
        <p:grpSpPr>
          <a:xfrm rot="0">
            <a:off x="1028700" y="3214020"/>
            <a:ext cx="15908935" cy="1874212"/>
            <a:chOff x="0" y="0"/>
            <a:chExt cx="21211914" cy="2498950"/>
          </a:xfrm>
        </p:grpSpPr>
        <p:grpSp>
          <p:nvGrpSpPr>
            <p:cNvPr name="Group 7" id="7"/>
            <p:cNvGrpSpPr/>
            <p:nvPr/>
          </p:nvGrpSpPr>
          <p:grpSpPr>
            <a:xfrm rot="0">
              <a:off x="0" y="0"/>
              <a:ext cx="21211914" cy="2498950"/>
              <a:chOff x="0" y="0"/>
              <a:chExt cx="4190008" cy="493620"/>
            </a:xfrm>
          </p:grpSpPr>
          <p:sp>
            <p:nvSpPr>
              <p:cNvPr name="Freeform 8" id="8"/>
              <p:cNvSpPr/>
              <p:nvPr/>
            </p:nvSpPr>
            <p:spPr>
              <a:xfrm flipH="false" flipV="false" rot="0">
                <a:off x="0" y="0"/>
                <a:ext cx="4190008" cy="493620"/>
              </a:xfrm>
              <a:custGeom>
                <a:avLst/>
                <a:gdLst/>
                <a:ahLst/>
                <a:cxnLst/>
                <a:rect r="r" b="b" t="t" l="l"/>
                <a:pathLst>
                  <a:path h="493620" w="4190008">
                    <a:moveTo>
                      <a:pt x="11193" y="0"/>
                    </a:moveTo>
                    <a:lnTo>
                      <a:pt x="4178815" y="0"/>
                    </a:lnTo>
                    <a:cubicBezTo>
                      <a:pt x="4181784" y="0"/>
                      <a:pt x="4184631" y="1179"/>
                      <a:pt x="4186730" y="3278"/>
                    </a:cubicBezTo>
                    <a:cubicBezTo>
                      <a:pt x="4188828" y="5377"/>
                      <a:pt x="4190008" y="8224"/>
                      <a:pt x="4190008" y="11193"/>
                    </a:cubicBezTo>
                    <a:lnTo>
                      <a:pt x="4190008" y="482427"/>
                    </a:lnTo>
                    <a:cubicBezTo>
                      <a:pt x="4190008" y="488609"/>
                      <a:pt x="4184996" y="493620"/>
                      <a:pt x="4178815" y="493620"/>
                    </a:cubicBezTo>
                    <a:lnTo>
                      <a:pt x="11193" y="493620"/>
                    </a:lnTo>
                    <a:cubicBezTo>
                      <a:pt x="8224" y="493620"/>
                      <a:pt x="5377" y="492440"/>
                      <a:pt x="3278" y="490341"/>
                    </a:cubicBezTo>
                    <a:cubicBezTo>
                      <a:pt x="1179" y="488242"/>
                      <a:pt x="0" y="485396"/>
                      <a:pt x="0" y="482427"/>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9" id="9"/>
              <p:cNvSpPr txBox="true"/>
              <p:nvPr/>
            </p:nvSpPr>
            <p:spPr>
              <a:xfrm>
                <a:off x="0" y="-123825"/>
                <a:ext cx="4190008" cy="617445"/>
              </a:xfrm>
              <a:prstGeom prst="rect">
                <a:avLst/>
              </a:prstGeom>
            </p:spPr>
            <p:txBody>
              <a:bodyPr anchor="ctr" rtlCol="false" tIns="50800" lIns="50800" bIns="50800" rIns="50800"/>
              <a:lstStyle/>
              <a:p>
                <a:pPr algn="ctr">
                  <a:lnSpc>
                    <a:spcPts val="3240"/>
                  </a:lnSpc>
                </a:pPr>
              </a:p>
            </p:txBody>
          </p:sp>
        </p:grpSp>
        <p:sp>
          <p:nvSpPr>
            <p:cNvPr name="TextBox 10" id="10"/>
            <p:cNvSpPr txBox="true"/>
            <p:nvPr/>
          </p:nvSpPr>
          <p:spPr>
            <a:xfrm rot="0">
              <a:off x="373939" y="299508"/>
              <a:ext cx="20521915" cy="18594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Prompt 1: </a:t>
              </a:r>
              <a:r>
                <a:rPr lang="en-US" sz="2000">
                  <a:solidFill>
                    <a:srgbClr val="000000"/>
                  </a:solidFill>
                  <a:latin typeface="Anca Coder"/>
                  <a:ea typeface="Anca Coder"/>
                  <a:cs typeface="Anca Coder"/>
                  <a:sym typeface="Anca Coder"/>
                </a:rPr>
                <a:t>Extract the data</a:t>
              </a:r>
            </a:p>
            <a:p>
              <a:pPr algn="l">
                <a:lnSpc>
                  <a:spcPts val="2800"/>
                </a:lnSpc>
              </a:pPr>
              <a:r>
                <a:rPr lang="en-US" sz="2000" b="true">
                  <a:solidFill>
                    <a:srgbClr val="000000"/>
                  </a:solidFill>
                  <a:latin typeface="Anca Coder Bold"/>
                  <a:ea typeface="Anca Coder Bold"/>
                  <a:cs typeface="Anca Coder Bold"/>
                  <a:sym typeface="Anca Coder Bold"/>
                </a:rPr>
                <a:t>Prompt 2: </a:t>
              </a:r>
              <a:r>
                <a:rPr lang="en-US" sz="2000">
                  <a:solidFill>
                    <a:srgbClr val="000000"/>
                  </a:solidFill>
                  <a:latin typeface="Anca Coder"/>
                  <a:ea typeface="Anca Coder"/>
                  <a:cs typeface="Anca Coder"/>
                  <a:sym typeface="Anca Coder"/>
                </a:rPr>
                <a:t>A</a:t>
              </a:r>
              <a:r>
                <a:rPr lang="en-US" sz="2000">
                  <a:solidFill>
                    <a:srgbClr val="000000"/>
                  </a:solidFill>
                  <a:latin typeface="Anca Coder"/>
                  <a:ea typeface="Anca Coder"/>
                  <a:cs typeface="Anca Coder"/>
                  <a:sym typeface="Anca Coder"/>
                </a:rPr>
                <a:t>nalyse the extracted data</a:t>
              </a:r>
            </a:p>
            <a:p>
              <a:pPr algn="l">
                <a:lnSpc>
                  <a:spcPts val="2800"/>
                </a:lnSpc>
              </a:pPr>
              <a:r>
                <a:rPr lang="en-US" b="true" sz="2000">
                  <a:solidFill>
                    <a:srgbClr val="000000"/>
                  </a:solidFill>
                  <a:latin typeface="Anca Coder Bold"/>
                  <a:ea typeface="Anca Coder Bold"/>
                  <a:cs typeface="Anca Coder Bold"/>
                  <a:sym typeface="Anca Coder Bold"/>
                </a:rPr>
                <a:t>Prompt 3: </a:t>
              </a:r>
              <a:r>
                <a:rPr lang="en-US" sz="2000">
                  <a:solidFill>
                    <a:srgbClr val="000000"/>
                  </a:solidFill>
                  <a:latin typeface="Anca Coder"/>
                  <a:ea typeface="Anca Coder"/>
                  <a:cs typeface="Anca Coder"/>
                  <a:sym typeface="Anca Coder"/>
                </a:rPr>
                <a:t>Generate recommendations from the analysis</a:t>
              </a:r>
            </a:p>
            <a:p>
              <a:pPr algn="l">
                <a:lnSpc>
                  <a:spcPts val="2800"/>
                </a:lnSpc>
              </a:pPr>
              <a:r>
                <a:rPr lang="en-US" b="true" sz="2000">
                  <a:solidFill>
                    <a:srgbClr val="000000"/>
                  </a:solidFill>
                  <a:latin typeface="Anca Coder Bold"/>
                  <a:ea typeface="Anca Coder Bold"/>
                  <a:cs typeface="Anca Coder Bold"/>
                  <a:sym typeface="Anca Coder Bold"/>
                </a:rPr>
                <a:t>Prompt 4: </a:t>
              </a:r>
              <a:r>
                <a:rPr lang="en-US" sz="2000">
                  <a:solidFill>
                    <a:srgbClr val="000000"/>
                  </a:solidFill>
                  <a:latin typeface="Anca Coder"/>
                  <a:ea typeface="Anca Coder"/>
                  <a:cs typeface="Anca Coder"/>
                  <a:sym typeface="Anca Coder"/>
                </a:rPr>
                <a:t>Format the recommendations as a report </a:t>
              </a:r>
            </a:p>
          </p:txBody>
        </p:sp>
      </p:grpSp>
      <p:sp>
        <p:nvSpPr>
          <p:cNvPr name="TextBox 11" id="11"/>
          <p:cNvSpPr txBox="true"/>
          <p:nvPr/>
        </p:nvSpPr>
        <p:spPr>
          <a:xfrm rot="0">
            <a:off x="1028700" y="5278733"/>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The Cl</a:t>
            </a:r>
            <a:r>
              <a:rPr lang="en-US" sz="2000">
                <a:solidFill>
                  <a:srgbClr val="111111"/>
                </a:solidFill>
                <a:latin typeface="Montserrat"/>
                <a:ea typeface="Montserrat"/>
                <a:cs typeface="Montserrat"/>
                <a:sym typeface="Montserrat"/>
              </a:rPr>
              <a:t>arification Request </a:t>
            </a:r>
          </a:p>
        </p:txBody>
      </p:sp>
      <p:grpSp>
        <p:nvGrpSpPr>
          <p:cNvPr name="Group 12" id="12"/>
          <p:cNvGrpSpPr/>
          <p:nvPr/>
        </p:nvGrpSpPr>
        <p:grpSpPr>
          <a:xfrm rot="0">
            <a:off x="1028700" y="5834846"/>
            <a:ext cx="15908935" cy="816937"/>
            <a:chOff x="0" y="0"/>
            <a:chExt cx="21211914" cy="1089250"/>
          </a:xfrm>
        </p:grpSpPr>
        <p:grpSp>
          <p:nvGrpSpPr>
            <p:cNvPr name="Group 13" id="13"/>
            <p:cNvGrpSpPr/>
            <p:nvPr/>
          </p:nvGrpSpPr>
          <p:grpSpPr>
            <a:xfrm rot="0">
              <a:off x="0" y="0"/>
              <a:ext cx="21211914" cy="1089250"/>
              <a:chOff x="0" y="0"/>
              <a:chExt cx="4190008" cy="215160"/>
            </a:xfrm>
          </p:grpSpPr>
          <p:sp>
            <p:nvSpPr>
              <p:cNvPr name="Freeform 14" id="14"/>
              <p:cNvSpPr/>
              <p:nvPr/>
            </p:nvSpPr>
            <p:spPr>
              <a:xfrm flipH="false" flipV="false" rot="0">
                <a:off x="0" y="0"/>
                <a:ext cx="4190008" cy="215160"/>
              </a:xfrm>
              <a:custGeom>
                <a:avLst/>
                <a:gdLst/>
                <a:ahLst/>
                <a:cxnLst/>
                <a:rect r="r" b="b" t="t" l="l"/>
                <a:pathLst>
                  <a:path h="215160" w="4190008">
                    <a:moveTo>
                      <a:pt x="11193" y="0"/>
                    </a:moveTo>
                    <a:lnTo>
                      <a:pt x="4178815" y="0"/>
                    </a:lnTo>
                    <a:cubicBezTo>
                      <a:pt x="4181784" y="0"/>
                      <a:pt x="4184631" y="1179"/>
                      <a:pt x="4186730" y="3278"/>
                    </a:cubicBezTo>
                    <a:cubicBezTo>
                      <a:pt x="4188828" y="5377"/>
                      <a:pt x="4190008" y="8224"/>
                      <a:pt x="4190008" y="11193"/>
                    </a:cubicBezTo>
                    <a:lnTo>
                      <a:pt x="4190008" y="203968"/>
                    </a:lnTo>
                    <a:cubicBezTo>
                      <a:pt x="4190008" y="206936"/>
                      <a:pt x="4188828" y="209783"/>
                      <a:pt x="4186730" y="211882"/>
                    </a:cubicBezTo>
                    <a:cubicBezTo>
                      <a:pt x="4184631" y="213981"/>
                      <a:pt x="4181784" y="215160"/>
                      <a:pt x="4178815" y="215160"/>
                    </a:cubicBezTo>
                    <a:lnTo>
                      <a:pt x="11193" y="215160"/>
                    </a:lnTo>
                    <a:cubicBezTo>
                      <a:pt x="8224" y="215160"/>
                      <a:pt x="5377" y="213981"/>
                      <a:pt x="3278" y="211882"/>
                    </a:cubicBezTo>
                    <a:cubicBezTo>
                      <a:pt x="1179" y="209783"/>
                      <a:pt x="0" y="206936"/>
                      <a:pt x="0" y="20396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5" id="15"/>
              <p:cNvSpPr txBox="true"/>
              <p:nvPr/>
            </p:nvSpPr>
            <p:spPr>
              <a:xfrm>
                <a:off x="0" y="-123825"/>
                <a:ext cx="4190008" cy="338985"/>
              </a:xfrm>
              <a:prstGeom prst="rect">
                <a:avLst/>
              </a:prstGeom>
            </p:spPr>
            <p:txBody>
              <a:bodyPr anchor="ctr" rtlCol="false" tIns="50800" lIns="50800" bIns="50800" rIns="50800"/>
              <a:lstStyle/>
              <a:p>
                <a:pPr algn="ctr">
                  <a:lnSpc>
                    <a:spcPts val="3240"/>
                  </a:lnSpc>
                </a:pPr>
              </a:p>
            </p:txBody>
          </p:sp>
        </p:grpSp>
        <p:sp>
          <p:nvSpPr>
            <p:cNvPr name="TextBox 16" id="16"/>
            <p:cNvSpPr txBox="true"/>
            <p:nvPr/>
          </p:nvSpPr>
          <p:spPr>
            <a:xfrm rot="0">
              <a:off x="373939" y="299508"/>
              <a:ext cx="20521915" cy="449792"/>
            </a:xfrm>
            <a:prstGeom prst="rect">
              <a:avLst/>
            </a:prstGeom>
          </p:spPr>
          <p:txBody>
            <a:bodyPr anchor="t" rtlCol="false" tIns="0" lIns="0" bIns="0" rIns="0">
              <a:spAutoFit/>
            </a:bodyPr>
            <a:lstStyle/>
            <a:p>
              <a:pPr algn="l">
                <a:lnSpc>
                  <a:spcPts val="2800"/>
                </a:lnSpc>
              </a:pPr>
              <a:r>
                <a:rPr lang="en-US" sz="2000">
                  <a:solidFill>
                    <a:srgbClr val="000000"/>
                  </a:solidFill>
                  <a:latin typeface="Anca Coder"/>
                  <a:ea typeface="Anca Coder"/>
                  <a:cs typeface="Anca Coder"/>
                  <a:sym typeface="Anca Coder"/>
                </a:rPr>
                <a:t>"If you need </a:t>
              </a:r>
              <a:r>
                <a:rPr lang="en-US" sz="2000">
                  <a:solidFill>
                    <a:srgbClr val="000000"/>
                  </a:solidFill>
                  <a:latin typeface="Anca Coder"/>
                  <a:ea typeface="Anca Coder"/>
                  <a:cs typeface="Anca Coder"/>
                  <a:sym typeface="Anca Coder"/>
                </a:rPr>
                <a:t>any clarification to complete this task accurately, ask me before proceeding." </a:t>
              </a:r>
            </a:p>
          </p:txBody>
        </p:sp>
      </p:grpSp>
      <p:graphicFrame>
        <p:nvGraphicFramePr>
          <p:cNvPr name="Table 17" id="17"/>
          <p:cNvGraphicFramePr>
            <a:graphicFrameLocks noGrp="true"/>
          </p:cNvGraphicFramePr>
          <p:nvPr/>
        </p:nvGraphicFramePr>
        <p:xfrm>
          <a:off x="1028700" y="6870859"/>
          <a:ext cx="15908935" cy="3163634"/>
        </p:xfrm>
        <a:graphic>
          <a:graphicData uri="http://schemas.openxmlformats.org/drawingml/2006/table">
            <a:tbl>
              <a:tblPr/>
              <a:tblGrid>
                <a:gridCol w="3570467"/>
                <a:gridCol w="4353491"/>
                <a:gridCol w="7984978"/>
              </a:tblGrid>
              <a:tr h="802254">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Classification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Definition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Prompting Guidance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r>
              <a:tr h="441475">
                <a:tc>
                  <a:txBody>
                    <a:bodyPr anchor="t" rtlCol="false"/>
                    <a:lstStyle/>
                    <a:p>
                      <a:pPr algn="ctr">
                        <a:lnSpc>
                          <a:spcPts val="2240"/>
                        </a:lnSpc>
                        <a:defRPr/>
                      </a:pPr>
                      <a:r>
                        <a:rPr lang="en-US" sz="1600">
                          <a:solidFill>
                            <a:srgbClr val="000000"/>
                          </a:solidFill>
                          <a:latin typeface="Poppins"/>
                          <a:ea typeface="Poppins"/>
                          <a:cs typeface="Poppins"/>
                          <a:sym typeface="Poppins"/>
                        </a:rPr>
                        <a:t>🟢 Public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Information already publicly available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S</a:t>
                      </a:r>
                      <a:r>
                        <a:rPr lang="en-US" sz="1600">
                          <a:solidFill>
                            <a:srgbClr val="000000"/>
                          </a:solidFill>
                          <a:latin typeface="Poppins"/>
                          <a:ea typeface="Poppins"/>
                          <a:cs typeface="Poppins"/>
                          <a:sym typeface="Poppins"/>
                        </a:rPr>
                        <a:t>afe to include in any prompt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1475">
                <a:tc>
                  <a:txBody>
                    <a:bodyPr anchor="t" rtlCol="false"/>
                    <a:lstStyle/>
                    <a:p>
                      <a:pPr algn="ctr">
                        <a:lnSpc>
                          <a:spcPts val="2240"/>
                        </a:lnSpc>
                        <a:defRPr/>
                      </a:pPr>
                      <a:r>
                        <a:rPr lang="en-US" sz="1600">
                          <a:solidFill>
                            <a:srgbClr val="000000"/>
                          </a:solidFill>
                          <a:latin typeface="Poppins"/>
                          <a:ea typeface="Poppins"/>
                          <a:cs typeface="Poppins"/>
                          <a:sym typeface="Poppins"/>
                        </a:rPr>
                        <a:t>🟡 Internal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General business information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Use within approved VectorMind environment only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739215">
                <a:tc>
                  <a:txBody>
                    <a:bodyPr anchor="t" rtlCol="false"/>
                    <a:lstStyle/>
                    <a:p>
                      <a:pPr algn="ctr">
                        <a:lnSpc>
                          <a:spcPts val="2240"/>
                        </a:lnSpc>
                        <a:defRPr/>
                      </a:pPr>
                      <a:r>
                        <a:rPr lang="en-US" sz="1600">
                          <a:solidFill>
                            <a:srgbClr val="000000"/>
                          </a:solidFill>
                          <a:latin typeface="Poppins"/>
                          <a:ea typeface="Poppins"/>
                          <a:cs typeface="Poppins"/>
                          <a:sym typeface="Poppins"/>
                        </a:rPr>
                        <a:t>🟠 Confidential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Sensitive business data, client info, financial details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Only in secure, approved AI environments — anonymise where possible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739215">
                <a:tc>
                  <a:txBody>
                    <a:bodyPr anchor="t" rtlCol="false"/>
                    <a:lstStyle/>
                    <a:p>
                      <a:pPr algn="ctr">
                        <a:lnSpc>
                          <a:spcPts val="2240"/>
                        </a:lnSpc>
                        <a:defRPr/>
                      </a:pPr>
                      <a:r>
                        <a:rPr lang="en-US" sz="1600">
                          <a:solidFill>
                            <a:srgbClr val="000000"/>
                          </a:solidFill>
                          <a:latin typeface="Poppins"/>
                          <a:ea typeface="Poppins"/>
                          <a:cs typeface="Poppins"/>
                          <a:sym typeface="Poppins"/>
                        </a:rPr>
                        <a:t>🔴 Restricted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Personal data, legal matters, board-level strategy, PII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Requires explicit authorisation — anonymise or reference only </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Bold"/>
                <a:ea typeface="Montserrat Bold"/>
                <a:cs typeface="Montserrat Bold"/>
                <a:sym typeface="Montserrat Bold"/>
              </a:rPr>
              <a:t>QUICK REFERENCE CARD</a:t>
            </a:r>
          </a:p>
        </p:txBody>
      </p:sp>
      <p:grpSp>
        <p:nvGrpSpPr>
          <p:cNvPr name="Group 4" id="4"/>
          <p:cNvGrpSpPr/>
          <p:nvPr/>
        </p:nvGrpSpPr>
        <p:grpSpPr>
          <a:xfrm rot="0">
            <a:off x="5613805" y="1945641"/>
            <a:ext cx="11323831" cy="789127"/>
            <a:chOff x="0" y="0"/>
            <a:chExt cx="2982408" cy="207836"/>
          </a:xfrm>
        </p:grpSpPr>
        <p:sp>
          <p:nvSpPr>
            <p:cNvPr name="Freeform 5" id="5"/>
            <p:cNvSpPr/>
            <p:nvPr/>
          </p:nvSpPr>
          <p:spPr>
            <a:xfrm flipH="false" flipV="false" rot="0">
              <a:off x="0" y="0"/>
              <a:ext cx="2982408" cy="207836"/>
            </a:xfrm>
            <a:custGeom>
              <a:avLst/>
              <a:gdLst/>
              <a:ahLst/>
              <a:cxnLst/>
              <a:rect r="r" b="b" t="t" l="l"/>
              <a:pathLst>
                <a:path h="207836" w="2982408">
                  <a:moveTo>
                    <a:pt x="6837" y="0"/>
                  </a:moveTo>
                  <a:lnTo>
                    <a:pt x="2975571" y="0"/>
                  </a:lnTo>
                  <a:cubicBezTo>
                    <a:pt x="2979347" y="0"/>
                    <a:pt x="2982408" y="3061"/>
                    <a:pt x="2982408" y="6837"/>
                  </a:cubicBezTo>
                  <a:lnTo>
                    <a:pt x="2982408" y="200999"/>
                  </a:lnTo>
                  <a:cubicBezTo>
                    <a:pt x="2982408" y="204775"/>
                    <a:pt x="2979347" y="207836"/>
                    <a:pt x="2975571" y="207836"/>
                  </a:cubicBezTo>
                  <a:lnTo>
                    <a:pt x="6837" y="207836"/>
                  </a:lnTo>
                  <a:cubicBezTo>
                    <a:pt x="3061" y="207836"/>
                    <a:pt x="0" y="204775"/>
                    <a:pt x="0" y="200999"/>
                  </a:cubicBezTo>
                  <a:lnTo>
                    <a:pt x="0" y="6837"/>
                  </a:lnTo>
                  <a:cubicBezTo>
                    <a:pt x="0" y="3061"/>
                    <a:pt x="3061" y="0"/>
                    <a:pt x="6837"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6" id="6"/>
            <p:cNvSpPr txBox="true"/>
            <p:nvPr/>
          </p:nvSpPr>
          <p:spPr>
            <a:xfrm>
              <a:off x="0" y="-123825"/>
              <a:ext cx="2982408" cy="331661"/>
            </a:xfrm>
            <a:prstGeom prst="rect">
              <a:avLst/>
            </a:prstGeom>
          </p:spPr>
          <p:txBody>
            <a:bodyPr anchor="ctr" rtlCol="false" tIns="50800" lIns="50800" bIns="50800" rIns="50800"/>
            <a:lstStyle/>
            <a:p>
              <a:pPr algn="ctr">
                <a:lnSpc>
                  <a:spcPts val="3240"/>
                </a:lnSpc>
              </a:pPr>
            </a:p>
          </p:txBody>
        </p:sp>
      </p:grpSp>
      <p:sp>
        <p:nvSpPr>
          <p:cNvPr name="Freeform 7" id="7"/>
          <p:cNvSpPr/>
          <p:nvPr/>
        </p:nvSpPr>
        <p:spPr>
          <a:xfrm flipH="false" flipV="false" rot="0">
            <a:off x="4094404" y="608044"/>
            <a:ext cx="2472894" cy="2472894"/>
          </a:xfrm>
          <a:custGeom>
            <a:avLst/>
            <a:gdLst/>
            <a:ahLst/>
            <a:cxnLst/>
            <a:rect r="r" b="b" t="t" l="l"/>
            <a:pathLst>
              <a:path h="2472894" w="2472894">
                <a:moveTo>
                  <a:pt x="0" y="0"/>
                </a:moveTo>
                <a:lnTo>
                  <a:pt x="2472894" y="0"/>
                </a:lnTo>
                <a:lnTo>
                  <a:pt x="2472894" y="2472894"/>
                </a:lnTo>
                <a:lnTo>
                  <a:pt x="0" y="2472894"/>
                </a:lnTo>
                <a:lnTo>
                  <a:pt x="0" y="0"/>
                </a:lnTo>
                <a:close/>
              </a:path>
            </a:pathLst>
          </a:custGeom>
          <a:blipFill>
            <a:blip r:embed="rId3"/>
            <a:stretch>
              <a:fillRect l="0" t="0" r="0" b="0"/>
            </a:stretch>
          </a:blipFill>
        </p:spPr>
      </p:sp>
      <p:sp>
        <p:nvSpPr>
          <p:cNvPr name="TextBox 8" id="8"/>
          <p:cNvSpPr txBox="true"/>
          <p:nvPr/>
        </p:nvSpPr>
        <p:spPr>
          <a:xfrm rot="0">
            <a:off x="4459994" y="2151292"/>
            <a:ext cx="13328336" cy="339725"/>
          </a:xfrm>
          <a:prstGeom prst="rect">
            <a:avLst/>
          </a:prstGeom>
        </p:spPr>
        <p:txBody>
          <a:bodyPr anchor="t" rtlCol="false" tIns="0" lIns="0" bIns="0" rIns="0">
            <a:spAutoFit/>
          </a:bodyPr>
          <a:lstStyle/>
          <a:p>
            <a:pPr algn="ctr">
              <a:lnSpc>
                <a:spcPts val="2800"/>
              </a:lnSpc>
            </a:pPr>
            <a:r>
              <a:rPr lang="en-US" b="true" sz="2000">
                <a:solidFill>
                  <a:srgbClr val="FFFFFF"/>
                </a:solidFill>
                <a:latin typeface="Montserrat Bold"/>
                <a:ea typeface="Montserrat Bold"/>
                <a:cs typeface="Montserrat Bold"/>
                <a:sym typeface="Montserrat Bold"/>
              </a:rPr>
              <a:t>P</a:t>
            </a:r>
            <a:r>
              <a:rPr lang="en-US" b="true" sz="2000">
                <a:solidFill>
                  <a:srgbClr val="FFFFFF"/>
                </a:solidFill>
                <a:latin typeface="Montserrat Bold"/>
                <a:ea typeface="Montserrat Bold"/>
                <a:cs typeface="Montserrat Bold"/>
                <a:sym typeface="Montserrat Bold"/>
              </a:rPr>
              <a:t>rint or pin this reference card for convenient daily use </a:t>
            </a:r>
          </a:p>
        </p:txBody>
      </p:sp>
      <p:grpSp>
        <p:nvGrpSpPr>
          <p:cNvPr name="Group 9" id="9"/>
          <p:cNvGrpSpPr/>
          <p:nvPr/>
        </p:nvGrpSpPr>
        <p:grpSpPr>
          <a:xfrm rot="0">
            <a:off x="2554289" y="3080938"/>
            <a:ext cx="12533569" cy="7179657"/>
            <a:chOff x="0" y="0"/>
            <a:chExt cx="16711426" cy="9572876"/>
          </a:xfrm>
        </p:grpSpPr>
        <p:grpSp>
          <p:nvGrpSpPr>
            <p:cNvPr name="Group 10" id="10"/>
            <p:cNvGrpSpPr/>
            <p:nvPr/>
          </p:nvGrpSpPr>
          <p:grpSpPr>
            <a:xfrm rot="0">
              <a:off x="0" y="0"/>
              <a:ext cx="16711426" cy="9572876"/>
              <a:chOff x="0" y="0"/>
              <a:chExt cx="3301022" cy="1890939"/>
            </a:xfrm>
          </p:grpSpPr>
          <p:sp>
            <p:nvSpPr>
              <p:cNvPr name="Freeform 11" id="11"/>
              <p:cNvSpPr/>
              <p:nvPr/>
            </p:nvSpPr>
            <p:spPr>
              <a:xfrm flipH="false" flipV="false" rot="0">
                <a:off x="0" y="0"/>
                <a:ext cx="3301023" cy="1890938"/>
              </a:xfrm>
              <a:custGeom>
                <a:avLst/>
                <a:gdLst/>
                <a:ahLst/>
                <a:cxnLst/>
                <a:rect r="r" b="b" t="t" l="l"/>
                <a:pathLst>
                  <a:path h="1890938" w="3301023">
                    <a:moveTo>
                      <a:pt x="14207" y="0"/>
                    </a:moveTo>
                    <a:lnTo>
                      <a:pt x="3286816" y="0"/>
                    </a:lnTo>
                    <a:cubicBezTo>
                      <a:pt x="3290584" y="0"/>
                      <a:pt x="3294197" y="1497"/>
                      <a:pt x="3296862" y="4161"/>
                    </a:cubicBezTo>
                    <a:cubicBezTo>
                      <a:pt x="3299526" y="6825"/>
                      <a:pt x="3301023" y="10439"/>
                      <a:pt x="3301023" y="14207"/>
                    </a:cubicBezTo>
                    <a:lnTo>
                      <a:pt x="3301023" y="1876732"/>
                    </a:lnTo>
                    <a:cubicBezTo>
                      <a:pt x="3301023" y="1884578"/>
                      <a:pt x="3294662" y="1890938"/>
                      <a:pt x="3286816" y="1890938"/>
                    </a:cubicBezTo>
                    <a:lnTo>
                      <a:pt x="14207" y="1890938"/>
                    </a:lnTo>
                    <a:cubicBezTo>
                      <a:pt x="6361" y="1890938"/>
                      <a:pt x="0" y="1884578"/>
                      <a:pt x="0" y="1876732"/>
                    </a:cubicBezTo>
                    <a:lnTo>
                      <a:pt x="0" y="14207"/>
                    </a:lnTo>
                    <a:cubicBezTo>
                      <a:pt x="0" y="6361"/>
                      <a:pt x="6361" y="0"/>
                      <a:pt x="14207" y="0"/>
                    </a:cubicBezTo>
                    <a:close/>
                  </a:path>
                </a:pathLst>
              </a:custGeom>
              <a:solidFill>
                <a:srgbClr val="FFFFFF"/>
              </a:solidFill>
              <a:ln w="19050" cap="rnd">
                <a:solidFill>
                  <a:srgbClr val="D9D9D9"/>
                </a:solidFill>
                <a:prstDash val="solid"/>
                <a:round/>
              </a:ln>
            </p:spPr>
          </p:sp>
          <p:sp>
            <p:nvSpPr>
              <p:cNvPr name="TextBox 12" id="12"/>
              <p:cNvSpPr txBox="true"/>
              <p:nvPr/>
            </p:nvSpPr>
            <p:spPr>
              <a:xfrm>
                <a:off x="0" y="-123825"/>
                <a:ext cx="3301022" cy="2014764"/>
              </a:xfrm>
              <a:prstGeom prst="rect">
                <a:avLst/>
              </a:prstGeom>
            </p:spPr>
            <p:txBody>
              <a:bodyPr anchor="ctr" rtlCol="false" tIns="50800" lIns="50800" bIns="50800" rIns="50800"/>
              <a:lstStyle/>
              <a:p>
                <a:pPr algn="ctr">
                  <a:lnSpc>
                    <a:spcPts val="3240"/>
                  </a:lnSpc>
                </a:pPr>
              </a:p>
            </p:txBody>
          </p:sp>
        </p:grpSp>
        <p:sp>
          <p:nvSpPr>
            <p:cNvPr name="TextBox 13" id="13"/>
            <p:cNvSpPr txBox="true"/>
            <p:nvPr/>
          </p:nvSpPr>
          <p:spPr>
            <a:xfrm rot="0">
              <a:off x="1594411" y="261700"/>
              <a:ext cx="14800955" cy="8907992"/>
            </a:xfrm>
            <a:prstGeom prst="rect">
              <a:avLst/>
            </a:prstGeom>
          </p:spPr>
          <p:txBody>
            <a:bodyPr anchor="t" rtlCol="false" tIns="0" lIns="0" bIns="0" rIns="0">
              <a:spAutoFit/>
            </a:bodyPr>
            <a:lstStyle/>
            <a:p>
              <a:pPr algn="l">
                <a:lnSpc>
                  <a:spcPts val="2800"/>
                </a:lnSpc>
              </a:pPr>
              <a:r>
                <a:rPr lang="en-US" sz="2000" b="true">
                  <a:solidFill>
                    <a:srgbClr val="000000"/>
                  </a:solidFill>
                  <a:latin typeface="Anca Coder Bold"/>
                  <a:ea typeface="Anca Coder Bold"/>
                  <a:cs typeface="Anca Coder Bold"/>
                  <a:sym typeface="Anca Coder Bold"/>
                </a:rPr>
                <a:t>VECTORMIND PROMPT QUICK REFERENCE                 </a:t>
              </a:r>
            </a:p>
            <a:p>
              <a:pPr algn="l">
                <a:lnSpc>
                  <a:spcPts val="2800"/>
                </a:lnSpc>
              </a:pPr>
            </a:p>
            <a:p>
              <a:pPr algn="l">
                <a:lnSpc>
                  <a:spcPts val="2800"/>
                </a:lnSpc>
              </a:pPr>
              <a:r>
                <a:rPr lang="en-US" sz="2000" b="true">
                  <a:solidFill>
                    <a:srgbClr val="000000"/>
                  </a:solidFill>
                  <a:latin typeface="Anca Coder Bold"/>
                  <a:ea typeface="Anca Coder Bold"/>
                  <a:cs typeface="Anca Coder Bold"/>
                  <a:sym typeface="Anca Coder Bold"/>
                </a:rPr>
                <a:t>THE RCTIF FRAMEWORK                                        </a:t>
              </a:r>
            </a:p>
            <a:p>
              <a:pPr algn="l">
                <a:lnSpc>
                  <a:spcPts val="2800"/>
                </a:lnSpc>
              </a:pPr>
              <a:r>
                <a:rPr lang="en-US" sz="2000">
                  <a:solidFill>
                    <a:srgbClr val="000000"/>
                  </a:solidFill>
                  <a:latin typeface="Anca Coder"/>
                  <a:ea typeface="Anca Coder"/>
                  <a:cs typeface="Anca Coder"/>
                  <a:sym typeface="Anca Coder"/>
                </a:rPr>
                <a:t>R — Role: What role is assigned to the AI?                                   </a:t>
              </a:r>
            </a:p>
            <a:p>
              <a:pPr algn="l">
                <a:lnSpc>
                  <a:spcPts val="2800"/>
                </a:lnSpc>
              </a:pPr>
              <a:r>
                <a:rPr lang="en-US" sz="2000">
                  <a:solidFill>
                    <a:srgbClr val="000000"/>
                  </a:solidFill>
                  <a:latin typeface="Anca Coder"/>
                  <a:ea typeface="Anca Coder"/>
                  <a:cs typeface="Anca Coder"/>
                  <a:sym typeface="Anca Coder"/>
                </a:rPr>
                <a:t>C — Context: What's the situation?                         </a:t>
              </a:r>
            </a:p>
            <a:p>
              <a:pPr algn="l">
                <a:lnSpc>
                  <a:spcPts val="2800"/>
                </a:lnSpc>
              </a:pPr>
              <a:r>
                <a:rPr lang="en-US" sz="2000">
                  <a:solidFill>
                    <a:srgbClr val="000000"/>
                  </a:solidFill>
                  <a:latin typeface="Anca Coder"/>
                  <a:ea typeface="Anca Coder"/>
                  <a:cs typeface="Anca Coder"/>
                  <a:sym typeface="Anca Coder"/>
                </a:rPr>
                <a:t>T — Task: What must be done?                               </a:t>
              </a:r>
            </a:p>
            <a:p>
              <a:pPr algn="l">
                <a:lnSpc>
                  <a:spcPts val="2800"/>
                </a:lnSpc>
              </a:pPr>
              <a:r>
                <a:rPr lang="en-US" sz="2000">
                  <a:solidFill>
                    <a:srgbClr val="000000"/>
                  </a:solidFill>
                  <a:latin typeface="Anca Coder"/>
                  <a:ea typeface="Anca Coder"/>
                  <a:cs typeface="Anca Coder"/>
                  <a:sym typeface="Anca Coder"/>
                </a:rPr>
                <a:t>I — Input: What data</a:t>
              </a:r>
              <a:r>
                <a:rPr lang="en-US" sz="2000">
                  <a:solidFill>
                    <a:srgbClr val="000000"/>
                  </a:solidFill>
                  <a:latin typeface="Anca Coder"/>
                  <a:ea typeface="Anca Coder"/>
                  <a:cs typeface="Anca Coder"/>
                  <a:sym typeface="Anca Coder"/>
                </a:rPr>
                <a:t> to use?                               </a:t>
              </a:r>
            </a:p>
            <a:p>
              <a:pPr algn="l">
                <a:lnSpc>
                  <a:spcPts val="2800"/>
                </a:lnSpc>
              </a:pPr>
              <a:r>
                <a:rPr lang="en-US" sz="2000">
                  <a:solidFill>
                    <a:srgbClr val="000000"/>
                  </a:solidFill>
                  <a:latin typeface="Anca Coder"/>
                  <a:ea typeface="Anca Coder"/>
                  <a:cs typeface="Anca Coder"/>
                  <a:sym typeface="Anca Coder"/>
                </a:rPr>
                <a:t>F — Format: How should it look?    </a:t>
              </a:r>
              <a:r>
                <a:rPr lang="en-US" b="true" sz="2000">
                  <a:solidFill>
                    <a:srgbClr val="000000"/>
                  </a:solidFill>
                  <a:latin typeface="Anca Coder Bold"/>
                  <a:ea typeface="Anca Coder Bold"/>
                  <a:cs typeface="Anca Coder Bold"/>
                  <a:sym typeface="Anca Coder Bold"/>
                </a:rPr>
                <a:t>                        </a:t>
              </a:r>
            </a:p>
            <a:p>
              <a:pPr algn="l">
                <a:lnSpc>
                  <a:spcPts val="2800"/>
                </a:lnSpc>
              </a:pPr>
            </a:p>
            <a:p>
              <a:pPr algn="l">
                <a:lnSpc>
                  <a:spcPts val="2800"/>
                </a:lnSpc>
              </a:pPr>
              <a:r>
                <a:rPr lang="en-US" b="true" sz="2000">
                  <a:solidFill>
                    <a:srgbClr val="000000"/>
                  </a:solidFill>
                  <a:latin typeface="Anca Coder Bold"/>
                  <a:ea typeface="Anca Coder Bold"/>
                  <a:cs typeface="Anca Coder Bold"/>
                  <a:sym typeface="Anca Coder Bold"/>
                </a:rPr>
                <a:t>SPECIFICITY CHECKLIST </a:t>
              </a:r>
              <a:r>
                <a:rPr lang="en-US" sz="2000">
                  <a:solidFill>
                    <a:srgbClr val="000000"/>
                  </a:solidFill>
                  <a:latin typeface="Anca Coder"/>
                  <a:ea typeface="Anca Coder"/>
                  <a:cs typeface="Anca Coder"/>
                  <a:sym typeface="Anca Coder"/>
                </a:rPr>
                <a:t>□ Who □ What □ Why □ When □ Where □ How much </a:t>
              </a:r>
            </a:p>
            <a:p>
              <a:pPr algn="l">
                <a:lnSpc>
                  <a:spcPts val="2800"/>
                </a:lnSpc>
              </a:pPr>
              <a:r>
                <a:rPr lang="en-US" b="true" sz="2000">
                  <a:solidFill>
                    <a:srgbClr val="000000"/>
                  </a:solidFill>
                  <a:latin typeface="Anca Coder Bold"/>
                  <a:ea typeface="Anca Coder Bold"/>
                  <a:cs typeface="Anca Coder Bold"/>
                  <a:sym typeface="Anca Coder Bold"/>
                </a:rPr>
                <a:t>        </a:t>
              </a:r>
            </a:p>
            <a:p>
              <a:pPr algn="l">
                <a:lnSpc>
                  <a:spcPts val="2800"/>
                </a:lnSpc>
              </a:pPr>
              <a:r>
                <a:rPr lang="en-US" b="true" sz="2000">
                  <a:solidFill>
                    <a:srgbClr val="000000"/>
                  </a:solidFill>
                  <a:latin typeface="Anca Coder Bold"/>
                  <a:ea typeface="Anca Coder Bold"/>
                  <a:cs typeface="Anca Coder Bold"/>
                  <a:sym typeface="Anca Coder Bold"/>
                </a:rPr>
                <a:t>PRODUCT PROMPT FOCUS </a:t>
              </a:r>
            </a:p>
            <a:p>
              <a:pPr algn="l">
                <a:lnSpc>
                  <a:spcPts val="2800"/>
                </a:lnSpc>
              </a:pPr>
              <a:r>
                <a:rPr lang="en-US" b="true" sz="2000">
                  <a:solidFill>
                    <a:srgbClr val="000000"/>
                  </a:solidFill>
                  <a:latin typeface="Anca Coder Bold"/>
                  <a:ea typeface="Anca Coder Bold"/>
                  <a:cs typeface="Anca Coder Bold"/>
                  <a:sym typeface="Anca Coder Bold"/>
                </a:rPr>
                <a:t>                                   </a:t>
              </a:r>
            </a:p>
            <a:p>
              <a:pPr algn="l">
                <a:lnSpc>
                  <a:spcPts val="2800"/>
                </a:lnSpc>
              </a:pPr>
              <a:r>
                <a:rPr lang="en-US" b="true" sz="2000">
                  <a:solidFill>
                    <a:srgbClr val="000000"/>
                  </a:solidFill>
                  <a:latin typeface="Anca Coder Bold"/>
                  <a:ea typeface="Anca Coder Bold"/>
                  <a:cs typeface="Anca Coder Bold"/>
                  <a:sym typeface="Anca Coder Bold"/>
                </a:rPr>
                <a:t>Knowledge Nodes Domain Assistant</a:t>
              </a:r>
              <a:r>
                <a:rPr lang="en-US" sz="2000">
                  <a:solidFill>
                    <a:srgbClr val="000000"/>
                  </a:solidFill>
                  <a:latin typeface="Anca Coder"/>
                  <a:ea typeface="Anca Coder"/>
                  <a:cs typeface="Anca Coder"/>
                  <a:sym typeface="Anca Coder"/>
                </a:rPr>
                <a:t> → Knowledge + Expertise </a:t>
              </a:r>
              <a:r>
                <a:rPr lang="en-US" b="true" sz="2000">
                  <a:solidFill>
                    <a:srgbClr val="000000"/>
                  </a:solidFill>
                  <a:latin typeface="Anca Coder Bold"/>
                  <a:ea typeface="Anca Coder Bold"/>
                  <a:cs typeface="Anca Coder Bold"/>
                  <a:sym typeface="Anca Coder Bold"/>
                </a:rPr>
                <a:t>                  </a:t>
              </a:r>
            </a:p>
            <a:p>
              <a:pPr algn="l">
                <a:lnSpc>
                  <a:spcPts val="2800"/>
                </a:lnSpc>
              </a:pPr>
              <a:r>
                <a:rPr lang="en-US" b="true" sz="2000">
                  <a:solidFill>
                    <a:srgbClr val="000000"/>
                  </a:solidFill>
                  <a:latin typeface="Anca Coder Bold"/>
                  <a:ea typeface="Anca Coder Bold"/>
                  <a:cs typeface="Anca Coder Bold"/>
                  <a:sym typeface="Anca Coder Bold"/>
                </a:rPr>
                <a:t>Neuroflow AI Workflows </a:t>
              </a:r>
              <a:r>
                <a:rPr lang="en-US" sz="2000">
                  <a:solidFill>
                    <a:srgbClr val="000000"/>
                  </a:solidFill>
                  <a:latin typeface="Anca Coder"/>
                  <a:ea typeface="Anca Coder"/>
                  <a:cs typeface="Anca Coder"/>
                  <a:sym typeface="Anca Coder"/>
                </a:rPr>
                <a:t>→ Step-by-step automation  </a:t>
              </a:r>
              <a:r>
                <a:rPr lang="en-US" b="true" sz="2000">
                  <a:solidFill>
                    <a:srgbClr val="000000"/>
                  </a:solidFill>
                  <a:latin typeface="Anca Coder Bold"/>
                  <a:ea typeface="Anca Coder Bold"/>
                  <a:cs typeface="Anca Coder Bold"/>
                  <a:sym typeface="Anca Coder Bold"/>
                </a:rPr>
                <a:t>                     </a:t>
              </a:r>
            </a:p>
            <a:p>
              <a:pPr algn="l">
                <a:lnSpc>
                  <a:spcPts val="2800"/>
                </a:lnSpc>
              </a:pPr>
              <a:r>
                <a:rPr lang="en-US" b="true" sz="2000">
                  <a:solidFill>
                    <a:srgbClr val="000000"/>
                  </a:solidFill>
                  <a:latin typeface="Anca Coder Bold"/>
                  <a:ea typeface="Anca Coder Bold"/>
                  <a:cs typeface="Anca Coder Bold"/>
                  <a:sym typeface="Anca Coder Bold"/>
                </a:rPr>
                <a:t>Conversation IQ Call Analyzer </a:t>
              </a:r>
              <a:r>
                <a:rPr lang="en-US" sz="2000">
                  <a:solidFill>
                    <a:srgbClr val="000000"/>
                  </a:solidFill>
                  <a:latin typeface="Anca Coder"/>
                  <a:ea typeface="Anca Coder"/>
                  <a:cs typeface="Anca Coder"/>
                  <a:sym typeface="Anca Coder"/>
                </a:rPr>
                <a:t>→ Transcript + Quality + Sentiment </a:t>
              </a:r>
              <a:r>
                <a:rPr lang="en-US" b="true" sz="2000">
                  <a:solidFill>
                    <a:srgbClr val="000000"/>
                  </a:solidFill>
                  <a:latin typeface="Anca Coder Bold"/>
                  <a:ea typeface="Anca Coder Bold"/>
                  <a:cs typeface="Anca Coder Bold"/>
                  <a:sym typeface="Anca Coder Bold"/>
                </a:rPr>
                <a:t>         </a:t>
              </a:r>
            </a:p>
            <a:p>
              <a:pPr algn="l">
                <a:lnSpc>
                  <a:spcPts val="2800"/>
                </a:lnSpc>
              </a:pPr>
              <a:r>
                <a:rPr lang="en-US" b="true" sz="2000">
                  <a:solidFill>
                    <a:srgbClr val="000000"/>
                  </a:solidFill>
                  <a:latin typeface="Anca Coder Bold"/>
                  <a:ea typeface="Anca Coder Bold"/>
                  <a:cs typeface="Anca Coder Bold"/>
                  <a:sym typeface="Anca Coder Bold"/>
                </a:rPr>
                <a:t>Iris Data Extraction </a:t>
              </a:r>
              <a:r>
                <a:rPr lang="en-US" sz="2000">
                  <a:solidFill>
                    <a:srgbClr val="000000"/>
                  </a:solidFill>
                  <a:latin typeface="Anca Coder"/>
                  <a:ea typeface="Anca Coder"/>
                  <a:cs typeface="Anca Coder"/>
                  <a:sym typeface="Anca Coder"/>
                </a:rPr>
                <a:t>→ Fields + Validation + Structure  </a:t>
              </a:r>
              <a:r>
                <a:rPr lang="en-US" b="true" sz="2000">
                  <a:solidFill>
                    <a:srgbClr val="000000"/>
                  </a:solidFill>
                  <a:latin typeface="Anca Coder Bold"/>
                  <a:ea typeface="Anca Coder Bold"/>
                  <a:cs typeface="Anca Coder Bold"/>
                  <a:sym typeface="Anca Coder Bold"/>
                </a:rPr>
                <a:t>       </a:t>
              </a:r>
            </a:p>
            <a:p>
              <a:pPr algn="l">
                <a:lnSpc>
                  <a:spcPts val="2800"/>
                </a:lnSpc>
              </a:pPr>
              <a:r>
                <a:rPr lang="en-US" b="true" sz="2000">
                  <a:solidFill>
                    <a:srgbClr val="000000"/>
                  </a:solidFill>
                  <a:latin typeface="Anca Coder Bold"/>
                  <a:ea typeface="Anca Coder Bold"/>
                  <a:cs typeface="Anca Coder Bold"/>
                  <a:sym typeface="Anca Coder Bold"/>
                </a:rPr>
                <a:t>BusinessGPT </a:t>
              </a:r>
              <a:r>
                <a:rPr lang="en-US" sz="2000">
                  <a:solidFill>
                    <a:srgbClr val="000000"/>
                  </a:solidFill>
                  <a:latin typeface="Anca Coder"/>
                  <a:ea typeface="Anca Coder"/>
                  <a:cs typeface="Anca Coder"/>
                  <a:sym typeface="Anca Coder"/>
                </a:rPr>
                <a:t>→ Strategy + Communication + Research </a:t>
              </a:r>
              <a:r>
                <a:rPr lang="en-US" b="true" sz="2000">
                  <a:solidFill>
                    <a:srgbClr val="000000"/>
                  </a:solidFill>
                  <a:latin typeface="Anca Coder Bold"/>
                  <a:ea typeface="Anca Coder Bold"/>
                  <a:cs typeface="Anca Coder Bold"/>
                  <a:sym typeface="Anca Coder Bold"/>
                </a:rPr>
                <a:t>        </a:t>
              </a:r>
            </a:p>
            <a:p>
              <a:pPr algn="l">
                <a:lnSpc>
                  <a:spcPts val="2800"/>
                </a:lnSpc>
              </a:pPr>
              <a:r>
                <a:rPr lang="en-US" b="true" sz="2000">
                  <a:solidFill>
                    <a:srgbClr val="000000"/>
                  </a:solidFill>
                  <a:latin typeface="Anca Coder Bold"/>
                  <a:ea typeface="Anca Coder Bold"/>
                  <a:cs typeface="Anca Coder Bold"/>
                  <a:sym typeface="Anca Coder Bold"/>
                </a:rPr>
                <a:t>Agentic </a:t>
              </a:r>
              <a:r>
                <a:rPr lang="en-US" sz="2000">
                  <a:solidFill>
                    <a:srgbClr val="000000"/>
                  </a:solidFill>
                  <a:latin typeface="Anca Coder"/>
                  <a:ea typeface="Anca Coder"/>
                  <a:cs typeface="Anca Coder"/>
                  <a:sym typeface="Anca Coder"/>
                </a:rPr>
                <a:t>→ Goals + Autonomy + Multi-step execution  </a:t>
              </a:r>
            </a:p>
          </p:txBody>
        </p:sp>
      </p:gr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64016" y="9892891"/>
            <a:ext cx="1697070" cy="1673735"/>
          </a:xfrm>
          <a:custGeom>
            <a:avLst/>
            <a:gdLst/>
            <a:ahLst/>
            <a:cxnLst/>
            <a:rect r="r" b="b" t="t" l="l"/>
            <a:pathLst>
              <a:path h="1673735" w="1697070">
                <a:moveTo>
                  <a:pt x="0" y="0"/>
                </a:moveTo>
                <a:lnTo>
                  <a:pt x="1697070" y="0"/>
                </a:lnTo>
                <a:lnTo>
                  <a:pt x="1697070" y="1673735"/>
                </a:lnTo>
                <a:lnTo>
                  <a:pt x="0" y="16737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17061072" y="-1126445"/>
            <a:ext cx="1697070" cy="1673735"/>
          </a:xfrm>
          <a:custGeom>
            <a:avLst/>
            <a:gdLst/>
            <a:ahLst/>
            <a:cxnLst/>
            <a:rect r="r" b="b" t="t" l="l"/>
            <a:pathLst>
              <a:path h="1673735" w="1697070">
                <a:moveTo>
                  <a:pt x="0" y="1673735"/>
                </a:moveTo>
                <a:lnTo>
                  <a:pt x="1697071" y="1673735"/>
                </a:lnTo>
                <a:lnTo>
                  <a:pt x="1697071" y="0"/>
                </a:lnTo>
                <a:lnTo>
                  <a:pt x="0" y="0"/>
                </a:lnTo>
                <a:lnTo>
                  <a:pt x="0" y="167373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01887" y="95399"/>
            <a:ext cx="16084226" cy="9795354"/>
          </a:xfrm>
          <a:custGeom>
            <a:avLst/>
            <a:gdLst/>
            <a:ahLst/>
            <a:cxnLst/>
            <a:rect r="r" b="b" t="t" l="l"/>
            <a:pathLst>
              <a:path h="9795354" w="16084226">
                <a:moveTo>
                  <a:pt x="0" y="0"/>
                </a:moveTo>
                <a:lnTo>
                  <a:pt x="16084226" y="0"/>
                </a:lnTo>
                <a:lnTo>
                  <a:pt x="16084226" y="9795354"/>
                </a:lnTo>
                <a:lnTo>
                  <a:pt x="0" y="9795354"/>
                </a:lnTo>
                <a:lnTo>
                  <a:pt x="0" y="0"/>
                </a:lnTo>
                <a:close/>
              </a:path>
            </a:pathLst>
          </a:custGeom>
          <a:blipFill>
            <a:blip r:embed="rId6"/>
            <a:stretch>
              <a:fillRect l="0" t="0" r="0" b="0"/>
            </a:stretch>
          </a:blipFill>
        </p:spPr>
      </p:sp>
      <p:sp>
        <p:nvSpPr>
          <p:cNvPr name="Freeform 5" id="5"/>
          <p:cNvSpPr/>
          <p:nvPr/>
        </p:nvSpPr>
        <p:spPr>
          <a:xfrm flipH="false" flipV="false" rot="0">
            <a:off x="1101887" y="8961709"/>
            <a:ext cx="1375514" cy="929045"/>
          </a:xfrm>
          <a:custGeom>
            <a:avLst/>
            <a:gdLst/>
            <a:ahLst/>
            <a:cxnLst/>
            <a:rect r="r" b="b" t="t" l="l"/>
            <a:pathLst>
              <a:path h="929045" w="1375514">
                <a:moveTo>
                  <a:pt x="0" y="0"/>
                </a:moveTo>
                <a:lnTo>
                  <a:pt x="1375514" y="0"/>
                </a:lnTo>
                <a:lnTo>
                  <a:pt x="1375514" y="929044"/>
                </a:lnTo>
                <a:lnTo>
                  <a:pt x="0" y="929044"/>
                </a:lnTo>
                <a:lnTo>
                  <a:pt x="0" y="0"/>
                </a:lnTo>
                <a:close/>
              </a:path>
            </a:pathLst>
          </a:custGeom>
          <a:blipFill>
            <a:blip r:embed="rId7"/>
            <a:stretch>
              <a:fillRect l="0" t="0" r="0" b="0"/>
            </a:stretch>
          </a:blipFill>
        </p:spPr>
      </p:sp>
      <p:sp>
        <p:nvSpPr>
          <p:cNvPr name="Freeform 6" id="6"/>
          <p:cNvSpPr/>
          <p:nvPr/>
        </p:nvSpPr>
        <p:spPr>
          <a:xfrm flipH="false" flipV="false" rot="0">
            <a:off x="14798273" y="9411355"/>
            <a:ext cx="2361121" cy="479399"/>
          </a:xfrm>
          <a:custGeom>
            <a:avLst/>
            <a:gdLst/>
            <a:ahLst/>
            <a:cxnLst/>
            <a:rect r="r" b="b" t="t" l="l"/>
            <a:pathLst>
              <a:path h="479399" w="2361121">
                <a:moveTo>
                  <a:pt x="0" y="0"/>
                </a:moveTo>
                <a:lnTo>
                  <a:pt x="2361121" y="0"/>
                </a:lnTo>
                <a:lnTo>
                  <a:pt x="2361121" y="479398"/>
                </a:lnTo>
                <a:lnTo>
                  <a:pt x="0" y="479398"/>
                </a:lnTo>
                <a:lnTo>
                  <a:pt x="0" y="0"/>
                </a:lnTo>
                <a:close/>
              </a:path>
            </a:pathLst>
          </a:custGeom>
          <a:blipFill>
            <a:blip r:embed="rId8"/>
            <a:stretch>
              <a:fillRect l="0" t="0" r="0" b="0"/>
            </a:stretch>
          </a:blipFill>
        </p:spPr>
      </p:sp>
      <p:grpSp>
        <p:nvGrpSpPr>
          <p:cNvPr name="Group 7" id="7"/>
          <p:cNvGrpSpPr/>
          <p:nvPr/>
        </p:nvGrpSpPr>
        <p:grpSpPr>
          <a:xfrm rot="0">
            <a:off x="0" y="5500575"/>
            <a:ext cx="4288529" cy="642445"/>
            <a:chOff x="0" y="0"/>
            <a:chExt cx="1129489" cy="169204"/>
          </a:xfrm>
        </p:grpSpPr>
        <p:sp>
          <p:nvSpPr>
            <p:cNvPr name="Freeform 8" id="8"/>
            <p:cNvSpPr/>
            <p:nvPr/>
          </p:nvSpPr>
          <p:spPr>
            <a:xfrm flipH="false" flipV="false" rot="0">
              <a:off x="0" y="0"/>
              <a:ext cx="1129489" cy="169204"/>
            </a:xfrm>
            <a:custGeom>
              <a:avLst/>
              <a:gdLst/>
              <a:ahLst/>
              <a:cxnLst/>
              <a:rect r="r" b="b" t="t" l="l"/>
              <a:pathLst>
                <a:path h="169204" w="1129489">
                  <a:moveTo>
                    <a:pt x="18053" y="0"/>
                  </a:moveTo>
                  <a:lnTo>
                    <a:pt x="1111437" y="0"/>
                  </a:lnTo>
                  <a:cubicBezTo>
                    <a:pt x="1116224" y="0"/>
                    <a:pt x="1120816" y="1902"/>
                    <a:pt x="1124202" y="5287"/>
                  </a:cubicBezTo>
                  <a:cubicBezTo>
                    <a:pt x="1127587" y="8673"/>
                    <a:pt x="1129489" y="13265"/>
                    <a:pt x="1129489" y="18053"/>
                  </a:cubicBezTo>
                  <a:lnTo>
                    <a:pt x="1129489" y="151151"/>
                  </a:lnTo>
                  <a:cubicBezTo>
                    <a:pt x="1129489" y="161121"/>
                    <a:pt x="1121407" y="169204"/>
                    <a:pt x="1111437" y="169204"/>
                  </a:cubicBezTo>
                  <a:lnTo>
                    <a:pt x="18053" y="169204"/>
                  </a:lnTo>
                  <a:cubicBezTo>
                    <a:pt x="8082" y="169204"/>
                    <a:pt x="0" y="161121"/>
                    <a:pt x="0" y="151151"/>
                  </a:cubicBezTo>
                  <a:lnTo>
                    <a:pt x="0" y="18053"/>
                  </a:lnTo>
                  <a:cubicBezTo>
                    <a:pt x="0" y="8082"/>
                    <a:pt x="8082" y="0"/>
                    <a:pt x="18053"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9" id="9"/>
            <p:cNvSpPr txBox="true"/>
            <p:nvPr/>
          </p:nvSpPr>
          <p:spPr>
            <a:xfrm>
              <a:off x="0" y="-123825"/>
              <a:ext cx="1129489" cy="293029"/>
            </a:xfrm>
            <a:prstGeom prst="rect">
              <a:avLst/>
            </a:prstGeom>
          </p:spPr>
          <p:txBody>
            <a:bodyPr anchor="ctr" rtlCol="false" tIns="50800" lIns="50800" bIns="50800" rIns="50800"/>
            <a:lstStyle/>
            <a:p>
              <a:pPr algn="ctr">
                <a:lnSpc>
                  <a:spcPts val="3240"/>
                </a:lnSpc>
              </a:pPr>
            </a:p>
          </p:txBody>
        </p:sp>
      </p:grpSp>
      <p:grpSp>
        <p:nvGrpSpPr>
          <p:cNvPr name="Group 10" id="10"/>
          <p:cNvGrpSpPr/>
          <p:nvPr/>
        </p:nvGrpSpPr>
        <p:grpSpPr>
          <a:xfrm rot="0">
            <a:off x="13999471" y="5500575"/>
            <a:ext cx="4288529" cy="642445"/>
            <a:chOff x="0" y="0"/>
            <a:chExt cx="1129489" cy="169204"/>
          </a:xfrm>
        </p:grpSpPr>
        <p:sp>
          <p:nvSpPr>
            <p:cNvPr name="Freeform 11" id="11"/>
            <p:cNvSpPr/>
            <p:nvPr/>
          </p:nvSpPr>
          <p:spPr>
            <a:xfrm flipH="false" flipV="false" rot="0">
              <a:off x="0" y="0"/>
              <a:ext cx="1129489" cy="169204"/>
            </a:xfrm>
            <a:custGeom>
              <a:avLst/>
              <a:gdLst/>
              <a:ahLst/>
              <a:cxnLst/>
              <a:rect r="r" b="b" t="t" l="l"/>
              <a:pathLst>
                <a:path h="169204" w="1129489">
                  <a:moveTo>
                    <a:pt x="18053" y="0"/>
                  </a:moveTo>
                  <a:lnTo>
                    <a:pt x="1111437" y="0"/>
                  </a:lnTo>
                  <a:cubicBezTo>
                    <a:pt x="1116224" y="0"/>
                    <a:pt x="1120816" y="1902"/>
                    <a:pt x="1124202" y="5287"/>
                  </a:cubicBezTo>
                  <a:cubicBezTo>
                    <a:pt x="1127587" y="8673"/>
                    <a:pt x="1129489" y="13265"/>
                    <a:pt x="1129489" y="18053"/>
                  </a:cubicBezTo>
                  <a:lnTo>
                    <a:pt x="1129489" y="151151"/>
                  </a:lnTo>
                  <a:cubicBezTo>
                    <a:pt x="1129489" y="161121"/>
                    <a:pt x="1121407" y="169204"/>
                    <a:pt x="1111437" y="169204"/>
                  </a:cubicBezTo>
                  <a:lnTo>
                    <a:pt x="18053" y="169204"/>
                  </a:lnTo>
                  <a:cubicBezTo>
                    <a:pt x="8082" y="169204"/>
                    <a:pt x="0" y="161121"/>
                    <a:pt x="0" y="151151"/>
                  </a:cubicBezTo>
                  <a:lnTo>
                    <a:pt x="0" y="18053"/>
                  </a:lnTo>
                  <a:cubicBezTo>
                    <a:pt x="0" y="8082"/>
                    <a:pt x="8082" y="0"/>
                    <a:pt x="18053"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12" id="12"/>
            <p:cNvSpPr txBox="true"/>
            <p:nvPr/>
          </p:nvSpPr>
          <p:spPr>
            <a:xfrm>
              <a:off x="0" y="-123825"/>
              <a:ext cx="1129489" cy="293029"/>
            </a:xfrm>
            <a:prstGeom prst="rect">
              <a:avLst/>
            </a:prstGeom>
          </p:spPr>
          <p:txBody>
            <a:bodyPr anchor="ctr" rtlCol="false" tIns="50800" lIns="50800" bIns="50800" rIns="50800"/>
            <a:lstStyle/>
            <a:p>
              <a:pPr algn="ctr">
                <a:lnSpc>
                  <a:spcPts val="3240"/>
                </a:lnSpc>
              </a:pPr>
            </a:p>
          </p:txBody>
        </p:sp>
      </p:grpSp>
      <p:sp>
        <p:nvSpPr>
          <p:cNvPr name="Freeform 13" id="13"/>
          <p:cNvSpPr/>
          <p:nvPr/>
        </p:nvSpPr>
        <p:spPr>
          <a:xfrm flipH="false" flipV="false" rot="0">
            <a:off x="6998640" y="547290"/>
            <a:ext cx="3599783" cy="3982353"/>
          </a:xfrm>
          <a:custGeom>
            <a:avLst/>
            <a:gdLst/>
            <a:ahLst/>
            <a:cxnLst/>
            <a:rect r="r" b="b" t="t" l="l"/>
            <a:pathLst>
              <a:path h="3982353" w="3599783">
                <a:moveTo>
                  <a:pt x="0" y="0"/>
                </a:moveTo>
                <a:lnTo>
                  <a:pt x="3599783" y="0"/>
                </a:lnTo>
                <a:lnTo>
                  <a:pt x="3599783" y="3982354"/>
                </a:lnTo>
                <a:lnTo>
                  <a:pt x="0" y="3982354"/>
                </a:lnTo>
                <a:lnTo>
                  <a:pt x="0" y="0"/>
                </a:lnTo>
                <a:close/>
              </a:path>
            </a:pathLst>
          </a:custGeom>
          <a:blipFill>
            <a:blip r:embed="rId9"/>
            <a:stretch>
              <a:fillRect l="-65951" t="0" r="0" b="-5"/>
            </a:stretch>
          </a:blipFill>
        </p:spPr>
      </p:sp>
      <p:sp>
        <p:nvSpPr>
          <p:cNvPr name="TextBox 14" id="14"/>
          <p:cNvSpPr txBox="true"/>
          <p:nvPr/>
        </p:nvSpPr>
        <p:spPr>
          <a:xfrm rot="0">
            <a:off x="5043587" y="8738235"/>
            <a:ext cx="8200826" cy="916305"/>
          </a:xfrm>
          <a:prstGeom prst="rect">
            <a:avLst/>
          </a:prstGeom>
        </p:spPr>
        <p:txBody>
          <a:bodyPr anchor="t" rtlCol="false" tIns="0" lIns="0" bIns="0" rIns="0">
            <a:spAutoFit/>
          </a:bodyPr>
          <a:lstStyle/>
          <a:p>
            <a:pPr algn="ctr">
              <a:lnSpc>
                <a:spcPts val="3780"/>
              </a:lnSpc>
            </a:pPr>
            <a:r>
              <a:rPr lang="en-US" sz="2100">
                <a:solidFill>
                  <a:srgbClr val="262626"/>
                </a:solidFill>
                <a:latin typeface="Roboto"/>
                <a:ea typeface="Roboto"/>
                <a:cs typeface="Roboto"/>
                <a:sym typeface="Roboto"/>
              </a:rPr>
              <a:t>For VectorMind platform support, log a ticket: </a:t>
            </a:r>
            <a:r>
              <a:rPr lang="en-US" sz="2100" u="sng">
                <a:solidFill>
                  <a:srgbClr val="3AC2EB"/>
                </a:solidFill>
                <a:latin typeface="Roboto"/>
                <a:ea typeface="Roboto"/>
                <a:cs typeface="Roboto"/>
                <a:sym typeface="Roboto"/>
                <a:hlinkClick r:id="rId10" tooltip="https://cohesionx.co.za/cohesionx-support-form/"/>
              </a:rPr>
              <a:t>https://cohesionx.co.za/cohesionx-support-form/</a:t>
            </a:r>
            <a:r>
              <a:rPr lang="en-US" sz="2100">
                <a:solidFill>
                  <a:srgbClr val="3AC2EB"/>
                </a:solidFill>
                <a:latin typeface="Roboto"/>
                <a:ea typeface="Roboto"/>
                <a:cs typeface="Roboto"/>
                <a:sym typeface="Roboto"/>
              </a:rPr>
              <a:t>  </a:t>
            </a:r>
          </a:p>
        </p:txBody>
      </p:sp>
      <p:sp>
        <p:nvSpPr>
          <p:cNvPr name="TextBox 15" id="15"/>
          <p:cNvSpPr txBox="true"/>
          <p:nvPr/>
        </p:nvSpPr>
        <p:spPr>
          <a:xfrm rot="0">
            <a:off x="807001" y="5539857"/>
            <a:ext cx="3340800" cy="440055"/>
          </a:xfrm>
          <a:prstGeom prst="rect">
            <a:avLst/>
          </a:prstGeom>
        </p:spPr>
        <p:txBody>
          <a:bodyPr anchor="t" rtlCol="false" tIns="0" lIns="0" bIns="0" rIns="0">
            <a:spAutoFit/>
          </a:bodyPr>
          <a:lstStyle/>
          <a:p>
            <a:pPr algn="l">
              <a:lnSpc>
                <a:spcPts val="3780"/>
              </a:lnSpc>
            </a:pPr>
            <a:r>
              <a:rPr lang="en-US" b="true" sz="2100">
                <a:solidFill>
                  <a:srgbClr val="FFFFFF"/>
                </a:solidFill>
                <a:latin typeface="Roboto Bold"/>
                <a:ea typeface="Roboto Bold"/>
                <a:cs typeface="Roboto Bold"/>
                <a:sym typeface="Roboto Bold"/>
              </a:rPr>
              <a:t>www.cohesionx.co.za</a:t>
            </a:r>
          </a:p>
        </p:txBody>
      </p:sp>
      <p:sp>
        <p:nvSpPr>
          <p:cNvPr name="TextBox 16" id="16"/>
          <p:cNvSpPr txBox="true"/>
          <p:nvPr/>
        </p:nvSpPr>
        <p:spPr>
          <a:xfrm rot="0">
            <a:off x="14798273" y="5539857"/>
            <a:ext cx="3340800" cy="440055"/>
          </a:xfrm>
          <a:prstGeom prst="rect">
            <a:avLst/>
          </a:prstGeom>
        </p:spPr>
        <p:txBody>
          <a:bodyPr anchor="t" rtlCol="false" tIns="0" lIns="0" bIns="0" rIns="0">
            <a:spAutoFit/>
          </a:bodyPr>
          <a:lstStyle/>
          <a:p>
            <a:pPr algn="l">
              <a:lnSpc>
                <a:spcPts val="3780"/>
              </a:lnSpc>
            </a:pPr>
            <a:r>
              <a:rPr lang="en-US" b="true" sz="2100">
                <a:solidFill>
                  <a:srgbClr val="FFFFFF"/>
                </a:solidFill>
                <a:latin typeface="Roboto Bold"/>
                <a:ea typeface="Roboto Bold"/>
                <a:cs typeface="Roboto Bold"/>
                <a:sym typeface="Roboto Bold"/>
              </a:rPr>
              <a:t>www.vectormind.online</a:t>
            </a:r>
          </a:p>
        </p:txBody>
      </p:sp>
      <p:sp>
        <p:nvSpPr>
          <p:cNvPr name="Freeform 17" id="17"/>
          <p:cNvSpPr/>
          <p:nvPr/>
        </p:nvSpPr>
        <p:spPr>
          <a:xfrm flipH="false" flipV="true" rot="0">
            <a:off x="6998640" y="3922497"/>
            <a:ext cx="3599783" cy="2780952"/>
          </a:xfrm>
          <a:custGeom>
            <a:avLst/>
            <a:gdLst/>
            <a:ahLst/>
            <a:cxnLst/>
            <a:rect r="r" b="b" t="t" l="l"/>
            <a:pathLst>
              <a:path h="2780952" w="3599783">
                <a:moveTo>
                  <a:pt x="0" y="2780952"/>
                </a:moveTo>
                <a:lnTo>
                  <a:pt x="3599783" y="2780952"/>
                </a:lnTo>
                <a:lnTo>
                  <a:pt x="3599783" y="0"/>
                </a:lnTo>
                <a:lnTo>
                  <a:pt x="0" y="0"/>
                </a:lnTo>
                <a:lnTo>
                  <a:pt x="0" y="2780952"/>
                </a:lnTo>
                <a:close/>
              </a:path>
            </a:pathLst>
          </a:custGeom>
          <a:blipFill>
            <a:blip r:embed="rId9">
              <a:alphaModFix amt="13000"/>
            </a:blip>
            <a:stretch>
              <a:fillRect l="-65951" t="-43201" r="0" b="-8"/>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50405" y="3286727"/>
          <a:ext cx="15908935" cy="3354134"/>
        </p:xfrm>
        <a:graphic>
          <a:graphicData uri="http://schemas.openxmlformats.org/drawingml/2006/table">
            <a:tbl>
              <a:tblPr/>
              <a:tblGrid>
                <a:gridCol w="3570467"/>
                <a:gridCol w="4353491"/>
                <a:gridCol w="7984978"/>
              </a:tblGrid>
              <a:tr h="813597">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Principle</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What It Means</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c>
                  <a:txBody>
                    <a:bodyPr anchor="t" rtlCol="false"/>
                    <a:lstStyle/>
                    <a:p>
                      <a:pPr algn="ctr">
                        <a:lnSpc>
                          <a:spcPts val="2240"/>
                        </a:lnSpc>
                        <a:defRPr/>
                      </a:pPr>
                      <a:r>
                        <a:rPr lang="en-US" sz="1600" b="true">
                          <a:solidFill>
                            <a:srgbClr val="FFFFFF"/>
                          </a:solidFill>
                          <a:latin typeface="Poppins Bold"/>
                          <a:ea typeface="Poppins Bold"/>
                          <a:cs typeface="Poppins Bold"/>
                          <a:sym typeface="Poppins Bold"/>
                        </a:rPr>
                        <a:t>What It Means</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solidFill>
                      <a:srgbClr val="91B4C3"/>
                    </a:solidFill>
                  </a:tcPr>
                </a:tc>
              </a:tr>
              <a:tr h="447718">
                <a:tc>
                  <a:txBody>
                    <a:bodyPr anchor="t" rtlCol="false"/>
                    <a:lstStyle/>
                    <a:p>
                      <a:pPr algn="ctr">
                        <a:lnSpc>
                          <a:spcPts val="2240"/>
                        </a:lnSpc>
                        <a:defRPr/>
                      </a:pPr>
                      <a:r>
                        <a:rPr lang="en-US" sz="1600">
                          <a:solidFill>
                            <a:srgbClr val="000000"/>
                          </a:solidFill>
                          <a:latin typeface="Poppins"/>
                          <a:ea typeface="Poppins"/>
                          <a:cs typeface="Poppins"/>
                          <a:sym typeface="Poppins"/>
                        </a:rPr>
                        <a:t>Literal Processing</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AI takes your words at face value</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Vague input = vague output</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7718">
                <a:tc>
                  <a:txBody>
                    <a:bodyPr anchor="t" rtlCol="false"/>
                    <a:lstStyle/>
                    <a:p>
                      <a:pPr algn="ctr">
                        <a:lnSpc>
                          <a:spcPts val="2240"/>
                        </a:lnSpc>
                        <a:defRPr/>
                      </a:pPr>
                      <a:r>
                        <a:rPr lang="en-US" sz="1600">
                          <a:solidFill>
                            <a:srgbClr val="000000"/>
                          </a:solidFill>
                          <a:latin typeface="Poppins"/>
                          <a:ea typeface="Poppins"/>
                          <a:cs typeface="Poppins"/>
                          <a:sym typeface="Poppins"/>
                        </a:rPr>
                        <a:t>Context Dependency</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AI uses all text in the prompt as context</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More relevant context = better answers</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7718">
                <a:tc>
                  <a:txBody>
                    <a:bodyPr anchor="t" rtlCol="false"/>
                    <a:lstStyle/>
                    <a:p>
                      <a:pPr algn="ctr">
                        <a:lnSpc>
                          <a:spcPts val="2240"/>
                        </a:lnSpc>
                        <a:defRPr/>
                      </a:pPr>
                      <a:r>
                        <a:rPr lang="en-US" sz="1600">
                          <a:solidFill>
                            <a:srgbClr val="000000"/>
                          </a:solidFill>
                          <a:latin typeface="Poppins"/>
                          <a:ea typeface="Poppins"/>
                          <a:cs typeface="Poppins"/>
                          <a:sym typeface="Poppins"/>
                        </a:rPr>
                        <a:t>Pattern Matching</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AI recognises structural cues</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Structured prompts yield structured results</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749667">
                <a:tc>
                  <a:txBody>
                    <a:bodyPr anchor="t" rtlCol="false"/>
                    <a:lstStyle/>
                    <a:p>
                      <a:pPr algn="ctr">
                        <a:lnSpc>
                          <a:spcPts val="2240"/>
                        </a:lnSpc>
                        <a:defRPr/>
                      </a:pPr>
                      <a:r>
                        <a:rPr lang="en-US" sz="1600">
                          <a:solidFill>
                            <a:srgbClr val="000000"/>
                          </a:solidFill>
                          <a:latin typeface="Poppins"/>
                          <a:ea typeface="Poppins"/>
                          <a:cs typeface="Poppins"/>
                          <a:sym typeface="Poppins"/>
                        </a:rPr>
                        <a:t>Probabilistic Output</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AI predicts the most likely helpful response</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Specificity guides probability toward your goal</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r h="447718">
                <a:tc>
                  <a:txBody>
                    <a:bodyPr anchor="t" rtlCol="false"/>
                    <a:lstStyle/>
                    <a:p>
                      <a:pPr algn="ctr">
                        <a:lnSpc>
                          <a:spcPts val="2240"/>
                        </a:lnSpc>
                        <a:defRPr/>
                      </a:pPr>
                      <a:r>
                        <a:rPr lang="en-US" sz="1600">
                          <a:solidFill>
                            <a:srgbClr val="000000"/>
                          </a:solidFill>
                          <a:latin typeface="Poppins"/>
                          <a:ea typeface="Poppins"/>
                          <a:cs typeface="Poppins"/>
                          <a:sym typeface="Poppins"/>
                        </a:rPr>
                        <a:t>No Mind Reading</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AI cannot infer what you left unsaid</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c>
                  <a:txBody>
                    <a:bodyPr anchor="t" rtlCol="false"/>
                    <a:lstStyle/>
                    <a:p>
                      <a:pPr algn="ctr">
                        <a:lnSpc>
                          <a:spcPts val="2240"/>
                        </a:lnSpc>
                        <a:defRPr/>
                      </a:pPr>
                      <a:r>
                        <a:rPr lang="en-US" sz="1600">
                          <a:solidFill>
                            <a:srgbClr val="000000"/>
                          </a:solidFill>
                          <a:latin typeface="Poppins"/>
                          <a:ea typeface="Poppins"/>
                          <a:cs typeface="Poppins"/>
                          <a:sym typeface="Poppins"/>
                        </a:rPr>
                        <a:t>State your assumptions explicitly</a:t>
                      </a:r>
                      <a:endParaRPr lang="en-US" sz="1100"/>
                    </a:p>
                  </a:txBody>
                  <a:tcPr marL="0" marR="0" marT="0" marB="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grpSp>
        <p:nvGrpSpPr>
          <p:cNvPr name="Group 4" id="4"/>
          <p:cNvGrpSpPr/>
          <p:nvPr/>
        </p:nvGrpSpPr>
        <p:grpSpPr>
          <a:xfrm rot="0">
            <a:off x="4117372" y="666349"/>
            <a:ext cx="12501974" cy="1711650"/>
            <a:chOff x="0" y="0"/>
            <a:chExt cx="3292701" cy="450805"/>
          </a:xfrm>
        </p:grpSpPr>
        <p:sp>
          <p:nvSpPr>
            <p:cNvPr name="Freeform 5" id="5"/>
            <p:cNvSpPr/>
            <p:nvPr/>
          </p:nvSpPr>
          <p:spPr>
            <a:xfrm flipH="false" flipV="false" rot="0">
              <a:off x="0" y="0"/>
              <a:ext cx="3292701" cy="450805"/>
            </a:xfrm>
            <a:custGeom>
              <a:avLst/>
              <a:gdLst/>
              <a:ahLst/>
              <a:cxnLst/>
              <a:rect r="r" b="b" t="t" l="l"/>
              <a:pathLst>
                <a:path h="450805" w="3292701">
                  <a:moveTo>
                    <a:pt x="6193" y="0"/>
                  </a:moveTo>
                  <a:lnTo>
                    <a:pt x="3286508" y="0"/>
                  </a:lnTo>
                  <a:cubicBezTo>
                    <a:pt x="3289929" y="0"/>
                    <a:pt x="3292701" y="2773"/>
                    <a:pt x="3292701" y="6193"/>
                  </a:cubicBezTo>
                  <a:lnTo>
                    <a:pt x="3292701" y="444613"/>
                  </a:lnTo>
                  <a:cubicBezTo>
                    <a:pt x="3292701" y="448033"/>
                    <a:pt x="3289929" y="450805"/>
                    <a:pt x="3286508" y="450805"/>
                  </a:cubicBezTo>
                  <a:lnTo>
                    <a:pt x="6193" y="450805"/>
                  </a:lnTo>
                  <a:cubicBezTo>
                    <a:pt x="2773" y="450805"/>
                    <a:pt x="0" y="448033"/>
                    <a:pt x="0" y="444613"/>
                  </a:cubicBezTo>
                  <a:lnTo>
                    <a:pt x="0" y="6193"/>
                  </a:lnTo>
                  <a:cubicBezTo>
                    <a:pt x="0" y="2773"/>
                    <a:pt x="2773" y="0"/>
                    <a:pt x="6193" y="0"/>
                  </a:cubicBezTo>
                  <a:close/>
                </a:path>
              </a:pathLst>
            </a:custGeom>
            <a:gradFill rotWithShape="true">
              <a:gsLst>
                <a:gs pos="0">
                  <a:srgbClr val="1FBAEA">
                    <a:alpha val="100000"/>
                  </a:srgbClr>
                </a:gs>
                <a:gs pos="50000">
                  <a:srgbClr val="B21529">
                    <a:alpha val="100000"/>
                  </a:srgbClr>
                </a:gs>
                <a:gs pos="100000">
                  <a:srgbClr val="FED528">
                    <a:alpha val="100000"/>
                  </a:srgbClr>
                </a:gs>
              </a:gsLst>
              <a:lin ang="0"/>
            </a:gradFill>
          </p:spPr>
        </p:sp>
        <p:sp>
          <p:nvSpPr>
            <p:cNvPr name="TextBox 6" id="6"/>
            <p:cNvSpPr txBox="true"/>
            <p:nvPr/>
          </p:nvSpPr>
          <p:spPr>
            <a:xfrm>
              <a:off x="0" y="-123825"/>
              <a:ext cx="3292701" cy="574630"/>
            </a:xfrm>
            <a:prstGeom prst="rect">
              <a:avLst/>
            </a:prstGeom>
          </p:spPr>
          <p:txBody>
            <a:bodyPr anchor="ctr" rtlCol="false" tIns="50800" lIns="50800" bIns="50800" rIns="50800"/>
            <a:lstStyle/>
            <a:p>
              <a:pPr algn="ctr">
                <a:lnSpc>
                  <a:spcPts val="3240"/>
                </a:lnSpc>
              </a:pPr>
            </a:p>
          </p:txBody>
        </p:sp>
      </p:grpSp>
      <p:sp>
        <p:nvSpPr>
          <p:cNvPr name="Freeform 7" id="7"/>
          <p:cNvSpPr/>
          <p:nvPr/>
        </p:nvSpPr>
        <p:spPr>
          <a:xfrm flipH="false" flipV="false" rot="0">
            <a:off x="15084263" y="1028700"/>
            <a:ext cx="2940153" cy="1964658"/>
          </a:xfrm>
          <a:custGeom>
            <a:avLst/>
            <a:gdLst/>
            <a:ahLst/>
            <a:cxnLst/>
            <a:rect r="r" b="b" t="t" l="l"/>
            <a:pathLst>
              <a:path h="1964658" w="2940153">
                <a:moveTo>
                  <a:pt x="0" y="0"/>
                </a:moveTo>
                <a:lnTo>
                  <a:pt x="2940152" y="0"/>
                </a:lnTo>
                <a:lnTo>
                  <a:pt x="2940152" y="1964658"/>
                </a:lnTo>
                <a:lnTo>
                  <a:pt x="0" y="1964658"/>
                </a:lnTo>
                <a:lnTo>
                  <a:pt x="0" y="0"/>
                </a:lnTo>
                <a:close/>
              </a:path>
            </a:pathLst>
          </a:custGeom>
          <a:blipFill>
            <a:blip r:embed="rId3"/>
            <a:stretch>
              <a:fillRect l="-63739" t="-63360" r="0" b="0"/>
            </a:stretch>
          </a:blipFill>
        </p:spPr>
      </p:sp>
      <p:sp>
        <p:nvSpPr>
          <p:cNvPr name="TextBox 8" id="8"/>
          <p:cNvSpPr txBox="true"/>
          <p:nvPr/>
        </p:nvSpPr>
        <p:spPr>
          <a:xfrm rot="0">
            <a:off x="1028700" y="2588227"/>
            <a:ext cx="6783331" cy="412750"/>
          </a:xfrm>
          <a:prstGeom prst="rect">
            <a:avLst/>
          </a:prstGeom>
        </p:spPr>
        <p:txBody>
          <a:bodyPr anchor="t" rtlCol="false" tIns="0" lIns="0" bIns="0" rIns="0">
            <a:spAutoFit/>
          </a:bodyPr>
          <a:lstStyle/>
          <a:p>
            <a:pPr algn="l">
              <a:lnSpc>
                <a:spcPts val="3499"/>
              </a:lnSpc>
            </a:pPr>
            <a:r>
              <a:rPr lang="en-US" b="true" sz="2499">
                <a:solidFill>
                  <a:srgbClr val="111111"/>
                </a:solidFill>
                <a:latin typeface="Montserrat Bold"/>
                <a:ea typeface="Montserrat Bold"/>
                <a:cs typeface="Montserrat Bold"/>
                <a:sym typeface="Montserrat Bold"/>
              </a:rPr>
              <a:t>Key Principles </a:t>
            </a:r>
            <a:r>
              <a:rPr lang="en-US" b="true" sz="2499">
                <a:solidFill>
                  <a:srgbClr val="111111"/>
                </a:solidFill>
                <a:latin typeface="Montserrat Bold"/>
                <a:ea typeface="Montserrat Bold"/>
                <a:cs typeface="Montserrat Bold"/>
                <a:sym typeface="Montserrat Bold"/>
              </a:rPr>
              <a:t>of AI Interpretation </a:t>
            </a:r>
          </a:p>
        </p:txBody>
      </p:sp>
      <p:sp>
        <p:nvSpPr>
          <p:cNvPr name="TextBox 9" id="9"/>
          <p:cNvSpPr txBox="true"/>
          <p:nvPr/>
        </p:nvSpPr>
        <p:spPr>
          <a:xfrm rot="0">
            <a:off x="1028700" y="6898036"/>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The</a:t>
            </a:r>
            <a:r>
              <a:rPr lang="en-US" b="true" sz="2499">
                <a:solidFill>
                  <a:srgbClr val="111111"/>
                </a:solidFill>
                <a:latin typeface="Montserrat Bold"/>
                <a:ea typeface="Montserrat Bold"/>
                <a:cs typeface="Montserrat Bold"/>
                <a:sym typeface="Montserrat Bold"/>
              </a:rPr>
              <a:t> Garbage In / Gold Out Principle </a:t>
            </a:r>
          </a:p>
        </p:txBody>
      </p:sp>
      <p:grpSp>
        <p:nvGrpSpPr>
          <p:cNvPr name="Group 10" id="10"/>
          <p:cNvGrpSpPr/>
          <p:nvPr/>
        </p:nvGrpSpPr>
        <p:grpSpPr>
          <a:xfrm rot="0">
            <a:off x="1028700" y="7600716"/>
            <a:ext cx="15908935" cy="2579062"/>
            <a:chOff x="0" y="0"/>
            <a:chExt cx="21211914" cy="3438750"/>
          </a:xfrm>
        </p:grpSpPr>
        <p:grpSp>
          <p:nvGrpSpPr>
            <p:cNvPr name="Group 11" id="11"/>
            <p:cNvGrpSpPr/>
            <p:nvPr/>
          </p:nvGrpSpPr>
          <p:grpSpPr>
            <a:xfrm rot="0">
              <a:off x="0" y="0"/>
              <a:ext cx="21211914" cy="3438750"/>
              <a:chOff x="0" y="0"/>
              <a:chExt cx="4190008" cy="679259"/>
            </a:xfrm>
          </p:grpSpPr>
          <p:sp>
            <p:nvSpPr>
              <p:cNvPr name="Freeform 12" id="12"/>
              <p:cNvSpPr/>
              <p:nvPr/>
            </p:nvSpPr>
            <p:spPr>
              <a:xfrm flipH="false" flipV="false" rot="0">
                <a:off x="0" y="0"/>
                <a:ext cx="4190008" cy="679259"/>
              </a:xfrm>
              <a:custGeom>
                <a:avLst/>
                <a:gdLst/>
                <a:ahLst/>
                <a:cxnLst/>
                <a:rect r="r" b="b" t="t" l="l"/>
                <a:pathLst>
                  <a:path h="679259" w="4190008">
                    <a:moveTo>
                      <a:pt x="11193" y="0"/>
                    </a:moveTo>
                    <a:lnTo>
                      <a:pt x="4178815" y="0"/>
                    </a:lnTo>
                    <a:cubicBezTo>
                      <a:pt x="4181784" y="0"/>
                      <a:pt x="4184631" y="1179"/>
                      <a:pt x="4186730" y="3278"/>
                    </a:cubicBezTo>
                    <a:cubicBezTo>
                      <a:pt x="4188828" y="5377"/>
                      <a:pt x="4190008" y="8224"/>
                      <a:pt x="4190008" y="11193"/>
                    </a:cubicBezTo>
                    <a:lnTo>
                      <a:pt x="4190008" y="668066"/>
                    </a:lnTo>
                    <a:cubicBezTo>
                      <a:pt x="4190008" y="671035"/>
                      <a:pt x="4188828" y="673882"/>
                      <a:pt x="4186730" y="675981"/>
                    </a:cubicBezTo>
                    <a:cubicBezTo>
                      <a:pt x="4184631" y="678080"/>
                      <a:pt x="4181784" y="679259"/>
                      <a:pt x="4178815" y="679259"/>
                    </a:cubicBezTo>
                    <a:lnTo>
                      <a:pt x="11193" y="679259"/>
                    </a:lnTo>
                    <a:cubicBezTo>
                      <a:pt x="8224" y="679259"/>
                      <a:pt x="5377" y="678080"/>
                      <a:pt x="3278" y="675981"/>
                    </a:cubicBezTo>
                    <a:cubicBezTo>
                      <a:pt x="1179" y="673882"/>
                      <a:pt x="0" y="671035"/>
                      <a:pt x="0" y="668066"/>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3" id="13"/>
              <p:cNvSpPr txBox="true"/>
              <p:nvPr/>
            </p:nvSpPr>
            <p:spPr>
              <a:xfrm>
                <a:off x="0" y="-123825"/>
                <a:ext cx="4190008" cy="803084"/>
              </a:xfrm>
              <a:prstGeom prst="rect">
                <a:avLst/>
              </a:prstGeom>
            </p:spPr>
            <p:txBody>
              <a:bodyPr anchor="ctr" rtlCol="false" tIns="50800" lIns="50800" bIns="50800" rIns="50800"/>
              <a:lstStyle/>
              <a:p>
                <a:pPr algn="ctr">
                  <a:lnSpc>
                    <a:spcPts val="3240"/>
                  </a:lnSpc>
                </a:pPr>
              </a:p>
            </p:txBody>
          </p:sp>
        </p:grpSp>
        <p:sp>
          <p:nvSpPr>
            <p:cNvPr name="TextBox 14" id="14"/>
            <p:cNvSpPr txBox="true"/>
            <p:nvPr/>
          </p:nvSpPr>
          <p:spPr>
            <a:xfrm rot="0">
              <a:off x="373939" y="299508"/>
              <a:ext cx="20521915" cy="2799292"/>
            </a:xfrm>
            <a:prstGeom prst="rect">
              <a:avLst/>
            </a:prstGeom>
          </p:spPr>
          <p:txBody>
            <a:bodyPr anchor="t" rtlCol="false" tIns="0" lIns="0" bIns="0" rIns="0">
              <a:spAutoFit/>
            </a:bodyPr>
            <a:lstStyle/>
            <a:p>
              <a:pPr algn="l">
                <a:lnSpc>
                  <a:spcPts val="2800"/>
                </a:lnSpc>
              </a:pPr>
              <a:r>
                <a:rPr lang="en-US" sz="2000">
                  <a:solidFill>
                    <a:srgbClr val="111111"/>
                  </a:solidFill>
                  <a:latin typeface="Anca Coder"/>
                  <a:ea typeface="Anca Coder"/>
                  <a:cs typeface="Anca Coder"/>
                  <a:sym typeface="Anca Coder"/>
                </a:rPr>
                <a:t>❌ WEAK PROMPT:   </a:t>
              </a:r>
            </a:p>
            <a:p>
              <a:pPr algn="l">
                <a:lnSpc>
                  <a:spcPts val="2800"/>
                </a:lnSpc>
              </a:pPr>
              <a:r>
                <a:rPr lang="en-US" sz="2000">
                  <a:solidFill>
                    <a:srgbClr val="111111"/>
                  </a:solidFill>
                  <a:latin typeface="Anca Coder"/>
                  <a:ea typeface="Anca Coder"/>
                  <a:cs typeface="Anca Coder"/>
                  <a:sym typeface="Anca Coder"/>
                </a:rPr>
                <a:t>"Tell me about our sales"</a:t>
              </a:r>
            </a:p>
            <a:p>
              <a:pPr algn="l">
                <a:lnSpc>
                  <a:spcPts val="2800"/>
                </a:lnSpc>
              </a:pPr>
            </a:p>
            <a:p>
              <a:pPr algn="l">
                <a:lnSpc>
                  <a:spcPts val="2800"/>
                </a:lnSpc>
              </a:pPr>
              <a:r>
                <a:rPr lang="en-US" sz="2000">
                  <a:solidFill>
                    <a:srgbClr val="111111"/>
                  </a:solidFill>
                  <a:latin typeface="Anca Coder"/>
                  <a:ea typeface="Anca Coder"/>
                  <a:cs typeface="Anca Coder"/>
                  <a:sym typeface="Anca Coder"/>
                </a:rPr>
                <a:t>✅ STRONG </a:t>
              </a:r>
              <a:r>
                <a:rPr lang="en-US" sz="2000">
                  <a:solidFill>
                    <a:srgbClr val="111111"/>
                  </a:solidFill>
                  <a:latin typeface="Anca Coder"/>
                  <a:ea typeface="Anca Coder"/>
                  <a:cs typeface="Anca Coder"/>
                  <a:sym typeface="Anca Coder"/>
                </a:rPr>
                <a:t>PROMPT: "Summarise the document’s Q3 2024 sales performance for the Johannesburg region, highlighting top 3 performing products and any declining SKUs, in bullet point format for a management report." </a:t>
              </a:r>
            </a:p>
          </p:txBody>
        </p:sp>
      </p:grpSp>
      <p:sp>
        <p:nvSpPr>
          <p:cNvPr name="TextBox 15" id="15"/>
          <p:cNvSpPr txBox="true"/>
          <p:nvPr/>
        </p:nvSpPr>
        <p:spPr>
          <a:xfrm rot="0">
            <a:off x="4386568" y="990600"/>
            <a:ext cx="10858149" cy="1044575"/>
          </a:xfrm>
          <a:prstGeom prst="rect">
            <a:avLst/>
          </a:prstGeom>
        </p:spPr>
        <p:txBody>
          <a:bodyPr anchor="t" rtlCol="false" tIns="0" lIns="0" bIns="0" rIns="0">
            <a:spAutoFit/>
          </a:bodyPr>
          <a:lstStyle/>
          <a:p>
            <a:pPr algn="ctr">
              <a:lnSpc>
                <a:spcPts val="2800"/>
              </a:lnSpc>
            </a:pPr>
            <a:r>
              <a:rPr lang="en-US" b="true" sz="2000">
                <a:solidFill>
                  <a:srgbClr val="FFFFFF"/>
                </a:solidFill>
                <a:latin typeface="Montserrat Bold"/>
                <a:ea typeface="Montserrat Bold"/>
                <a:cs typeface="Montserrat Bold"/>
                <a:sym typeface="Montserrat Bold"/>
              </a:rPr>
              <a:t>V</a:t>
            </a:r>
            <a:r>
              <a:rPr lang="en-US" b="true" sz="2000">
                <a:solidFill>
                  <a:srgbClr val="FFFFFF"/>
                </a:solidFill>
                <a:latin typeface="Montserrat Bold"/>
                <a:ea typeface="Montserrat Bold"/>
                <a:cs typeface="Montserrat Bold"/>
                <a:sym typeface="Montserrat Bold"/>
              </a:rPr>
              <a:t>ectorMind grounds AI responses in your business data via Knowledge Nodes and domain-specific training, but your prompt still steers the direction, depth, and format of the response.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447020"/>
          </a:xfrm>
          <a:custGeom>
            <a:avLst/>
            <a:gdLst/>
            <a:ahLst/>
            <a:cxnLst/>
            <a:rect r="r" b="b" t="t" l="l"/>
            <a:pathLst>
              <a:path h="10447020" w="18288000">
                <a:moveTo>
                  <a:pt x="0" y="0"/>
                </a:moveTo>
                <a:lnTo>
                  <a:pt x="18288000" y="0"/>
                </a:lnTo>
                <a:lnTo>
                  <a:pt x="18288000" y="10447020"/>
                </a:lnTo>
                <a:lnTo>
                  <a:pt x="0" y="10447020"/>
                </a:lnTo>
                <a:lnTo>
                  <a:pt x="0" y="0"/>
                </a:lnTo>
                <a:close/>
              </a:path>
            </a:pathLst>
          </a:custGeom>
          <a:blipFill>
            <a:blip r:embed="rId2"/>
            <a:stretch>
              <a:fillRect l="0" t="0" r="0" b="0"/>
            </a:stretch>
          </a:blipFill>
        </p:spPr>
      </p:sp>
      <p:grpSp>
        <p:nvGrpSpPr>
          <p:cNvPr name="Group 3" id="3"/>
          <p:cNvGrpSpPr/>
          <p:nvPr/>
        </p:nvGrpSpPr>
        <p:grpSpPr>
          <a:xfrm rot="0">
            <a:off x="0" y="0"/>
            <a:ext cx="18288000" cy="10287000"/>
            <a:chOff x="0" y="0"/>
            <a:chExt cx="4816593" cy="2709333"/>
          </a:xfrm>
        </p:grpSpPr>
        <p:sp>
          <p:nvSpPr>
            <p:cNvPr name="Freeform 4" id="4"/>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2C374F">
                <a:alpha val="67843"/>
              </a:srgbClr>
            </a:solidFill>
          </p:spPr>
        </p:sp>
        <p:sp>
          <p:nvSpPr>
            <p:cNvPr name="TextBox 5" id="5"/>
            <p:cNvSpPr txBox="true"/>
            <p:nvPr/>
          </p:nvSpPr>
          <p:spPr>
            <a:xfrm>
              <a:off x="0" y="-123825"/>
              <a:ext cx="4816593" cy="2833158"/>
            </a:xfrm>
            <a:prstGeom prst="rect">
              <a:avLst/>
            </a:prstGeom>
          </p:spPr>
          <p:txBody>
            <a:bodyPr anchor="ctr" rtlCol="false" tIns="50800" lIns="50800" bIns="50800" rIns="50800"/>
            <a:lstStyle/>
            <a:p>
              <a:pPr algn="ctr">
                <a:lnSpc>
                  <a:spcPts val="3240"/>
                </a:lnSpc>
              </a:pPr>
            </a:p>
          </p:txBody>
        </p:sp>
      </p:grpSp>
      <p:sp>
        <p:nvSpPr>
          <p:cNvPr name="Freeform 6" id="6"/>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3"/>
            <a:stretch>
              <a:fillRect l="0" t="-2896" r="0" b="-2896"/>
            </a:stretch>
          </a:blipFill>
        </p:spPr>
      </p:sp>
      <p:sp>
        <p:nvSpPr>
          <p:cNvPr name="TextBox 7" id="7"/>
          <p:cNvSpPr txBox="true"/>
          <p:nvPr/>
        </p:nvSpPr>
        <p:spPr>
          <a:xfrm rot="0">
            <a:off x="3152769" y="4766310"/>
            <a:ext cx="11982462" cy="914400"/>
          </a:xfrm>
          <a:prstGeom prst="rect">
            <a:avLst/>
          </a:prstGeom>
        </p:spPr>
        <p:txBody>
          <a:bodyPr anchor="t" rtlCol="false" tIns="0" lIns="0" bIns="0" rIns="0">
            <a:spAutoFit/>
          </a:bodyPr>
          <a:lstStyle/>
          <a:p>
            <a:pPr algn="ctr">
              <a:lnSpc>
                <a:spcPts val="7200"/>
              </a:lnSpc>
            </a:pPr>
            <a:r>
              <a:rPr lang="en-US" sz="6000" b="true">
                <a:solidFill>
                  <a:srgbClr val="FFFFFF"/>
                </a:solidFill>
                <a:latin typeface="Montserrat Semi-Bold"/>
                <a:ea typeface="Montserrat Semi-Bold"/>
                <a:cs typeface="Montserrat Semi-Bold"/>
                <a:sym typeface="Montserrat Semi-Bold"/>
              </a:rPr>
              <a:t>PART 2: PROMPT STRUCTURE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50365" y="804240"/>
            <a:ext cx="1375514" cy="929045"/>
          </a:xfrm>
          <a:custGeom>
            <a:avLst/>
            <a:gdLst/>
            <a:ahLst/>
            <a:cxnLst/>
            <a:rect r="r" b="b" t="t" l="l"/>
            <a:pathLst>
              <a:path h="929045" w="1375514">
                <a:moveTo>
                  <a:pt x="0" y="0"/>
                </a:moveTo>
                <a:lnTo>
                  <a:pt x="1375513" y="0"/>
                </a:lnTo>
                <a:lnTo>
                  <a:pt x="1375513" y="929045"/>
                </a:lnTo>
                <a:lnTo>
                  <a:pt x="0" y="929045"/>
                </a:lnTo>
                <a:lnTo>
                  <a:pt x="0" y="0"/>
                </a:lnTo>
                <a:close/>
              </a:path>
            </a:pathLst>
          </a:custGeom>
          <a:blipFill>
            <a:blip r:embed="rId2"/>
            <a:stretch>
              <a:fillRect l="0" t="0" r="0" b="0"/>
            </a:stretch>
          </a:blipFill>
        </p:spPr>
      </p:sp>
      <p:sp>
        <p:nvSpPr>
          <p:cNvPr name="TextBox 3" id="3"/>
          <p:cNvSpPr txBox="true"/>
          <p:nvPr/>
        </p:nvSpPr>
        <p:spPr>
          <a:xfrm rot="0">
            <a:off x="4955174" y="804240"/>
            <a:ext cx="11982462" cy="914400"/>
          </a:xfrm>
          <a:prstGeom prst="rect">
            <a:avLst/>
          </a:prstGeom>
        </p:spPr>
        <p:txBody>
          <a:bodyPr anchor="t" rtlCol="false" tIns="0" lIns="0" bIns="0" rIns="0">
            <a:spAutoFit/>
          </a:bodyPr>
          <a:lstStyle/>
          <a:p>
            <a:pPr algn="r">
              <a:lnSpc>
                <a:spcPts val="7200"/>
              </a:lnSpc>
            </a:pPr>
            <a:r>
              <a:rPr lang="en-US" sz="6000" b="true">
                <a:solidFill>
                  <a:srgbClr val="111111"/>
                </a:solidFill>
                <a:latin typeface="Montserrat Semi-Bold"/>
                <a:ea typeface="Montserrat Semi-Bold"/>
                <a:cs typeface="Montserrat Semi-Bold"/>
                <a:sym typeface="Montserrat Semi-Bold"/>
              </a:rPr>
              <a:t>PART 2: PROMPT STRUCTURE </a:t>
            </a:r>
          </a:p>
        </p:txBody>
      </p:sp>
      <p:sp>
        <p:nvSpPr>
          <p:cNvPr name="TextBox 4" id="4"/>
          <p:cNvSpPr txBox="true"/>
          <p:nvPr/>
        </p:nvSpPr>
        <p:spPr>
          <a:xfrm rot="0">
            <a:off x="1028700" y="2760265"/>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The</a:t>
            </a:r>
            <a:r>
              <a:rPr lang="en-US" b="true" sz="2499">
                <a:solidFill>
                  <a:srgbClr val="111111"/>
                </a:solidFill>
                <a:latin typeface="Montserrat Bold"/>
                <a:ea typeface="Montserrat Bold"/>
                <a:cs typeface="Montserrat Bold"/>
                <a:sym typeface="Montserrat Bold"/>
              </a:rPr>
              <a:t> RCTIF Framework </a:t>
            </a:r>
          </a:p>
        </p:txBody>
      </p:sp>
      <p:sp>
        <p:nvSpPr>
          <p:cNvPr name="TextBox 5" id="5"/>
          <p:cNvSpPr txBox="true"/>
          <p:nvPr/>
        </p:nvSpPr>
        <p:spPr>
          <a:xfrm rot="0">
            <a:off x="1028700" y="3367826"/>
            <a:ext cx="15908935" cy="339725"/>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V</a:t>
            </a:r>
            <a:r>
              <a:rPr lang="en-US" sz="2000">
                <a:solidFill>
                  <a:srgbClr val="111111"/>
                </a:solidFill>
                <a:latin typeface="Montserrat"/>
                <a:ea typeface="Montserrat"/>
                <a:cs typeface="Montserrat"/>
                <a:sym typeface="Montserrat"/>
              </a:rPr>
              <a:t>ectorMind </a:t>
            </a:r>
            <a:r>
              <a:rPr lang="en-US" sz="2000">
                <a:solidFill>
                  <a:srgbClr val="111111"/>
                </a:solidFill>
                <a:latin typeface="Montserrat"/>
                <a:ea typeface="Montserrat"/>
                <a:cs typeface="Montserrat"/>
                <a:sym typeface="Montserrat"/>
              </a:rPr>
              <a:t>re</a:t>
            </a:r>
            <a:r>
              <a:rPr lang="en-US" sz="2000">
                <a:solidFill>
                  <a:srgbClr val="111111"/>
                </a:solidFill>
                <a:latin typeface="Montserrat"/>
                <a:ea typeface="Montserrat"/>
                <a:cs typeface="Montserrat"/>
                <a:sym typeface="Montserrat"/>
              </a:rPr>
              <a:t>com</a:t>
            </a:r>
            <a:r>
              <a:rPr lang="en-US" sz="2000">
                <a:solidFill>
                  <a:srgbClr val="111111"/>
                </a:solidFill>
                <a:latin typeface="Montserrat"/>
                <a:ea typeface="Montserrat"/>
                <a:cs typeface="Montserrat"/>
                <a:sym typeface="Montserrat"/>
              </a:rPr>
              <a:t>me</a:t>
            </a:r>
            <a:r>
              <a:rPr lang="en-US" sz="2000">
                <a:solidFill>
                  <a:srgbClr val="111111"/>
                </a:solidFill>
                <a:latin typeface="Montserrat"/>
                <a:ea typeface="Montserrat"/>
                <a:cs typeface="Montserrat"/>
                <a:sym typeface="Montserrat"/>
              </a:rPr>
              <a:t>nd</a:t>
            </a:r>
            <a:r>
              <a:rPr lang="en-US" sz="2000">
                <a:solidFill>
                  <a:srgbClr val="111111"/>
                </a:solidFill>
                <a:latin typeface="Montserrat"/>
                <a:ea typeface="Montserrat"/>
                <a:cs typeface="Montserrat"/>
                <a:sym typeface="Montserrat"/>
              </a:rPr>
              <a:t>s </a:t>
            </a:r>
            <a:r>
              <a:rPr lang="en-US" sz="2000">
                <a:solidFill>
                  <a:srgbClr val="111111"/>
                </a:solidFill>
                <a:latin typeface="Montserrat"/>
                <a:ea typeface="Montserrat"/>
                <a:cs typeface="Montserrat"/>
                <a:sym typeface="Montserrat"/>
              </a:rPr>
              <a:t>u</a:t>
            </a:r>
            <a:r>
              <a:rPr lang="en-US" sz="2000">
                <a:solidFill>
                  <a:srgbClr val="111111"/>
                </a:solidFill>
                <a:latin typeface="Montserrat"/>
                <a:ea typeface="Montserrat"/>
                <a:cs typeface="Montserrat"/>
                <a:sym typeface="Montserrat"/>
              </a:rPr>
              <a:t>s</a:t>
            </a:r>
            <a:r>
              <a:rPr lang="en-US" sz="2000">
                <a:solidFill>
                  <a:srgbClr val="111111"/>
                </a:solidFill>
                <a:latin typeface="Montserrat"/>
                <a:ea typeface="Montserrat"/>
                <a:cs typeface="Montserrat"/>
                <a:sym typeface="Montserrat"/>
              </a:rPr>
              <a:t>ing the </a:t>
            </a:r>
            <a:r>
              <a:rPr lang="en-US" b="true" sz="2000">
                <a:solidFill>
                  <a:srgbClr val="111111"/>
                </a:solidFill>
                <a:latin typeface="Montserrat Bold"/>
                <a:ea typeface="Montserrat Bold"/>
                <a:cs typeface="Montserrat Bold"/>
                <a:sym typeface="Montserrat Bold"/>
              </a:rPr>
              <a:t>RCTIF Framework</a:t>
            </a:r>
            <a:r>
              <a:rPr lang="en-US" sz="2000">
                <a:solidFill>
                  <a:srgbClr val="111111"/>
                </a:solidFill>
                <a:latin typeface="Montserrat"/>
                <a:ea typeface="Montserrat"/>
                <a:cs typeface="Montserrat"/>
                <a:sym typeface="Montserrat"/>
              </a:rPr>
              <a:t> as your standard prompt architecture across all products: </a:t>
            </a:r>
          </a:p>
        </p:txBody>
      </p:sp>
      <p:sp>
        <p:nvSpPr>
          <p:cNvPr name="TextBox 6" id="6"/>
          <p:cNvSpPr txBox="true"/>
          <p:nvPr/>
        </p:nvSpPr>
        <p:spPr>
          <a:xfrm rot="0">
            <a:off x="1028700" y="6521657"/>
            <a:ext cx="6783331" cy="412750"/>
          </a:xfrm>
          <a:prstGeom prst="rect">
            <a:avLst/>
          </a:prstGeom>
        </p:spPr>
        <p:txBody>
          <a:bodyPr anchor="t" rtlCol="false" tIns="0" lIns="0" bIns="0" rIns="0">
            <a:spAutoFit/>
          </a:bodyPr>
          <a:lstStyle/>
          <a:p>
            <a:pPr algn="l">
              <a:lnSpc>
                <a:spcPts val="3499"/>
              </a:lnSpc>
            </a:pPr>
            <a:r>
              <a:rPr lang="en-US" sz="2499" b="true">
                <a:solidFill>
                  <a:srgbClr val="111111"/>
                </a:solidFill>
                <a:latin typeface="Montserrat Bold"/>
                <a:ea typeface="Montserrat Bold"/>
                <a:cs typeface="Montserrat Bold"/>
                <a:sym typeface="Montserrat Bold"/>
              </a:rPr>
              <a:t>2.1 ROLE: Tell the</a:t>
            </a:r>
            <a:r>
              <a:rPr lang="en-US" b="true" sz="2499">
                <a:solidFill>
                  <a:srgbClr val="111111"/>
                </a:solidFill>
                <a:latin typeface="Montserrat Bold"/>
                <a:ea typeface="Montserrat Bold"/>
                <a:cs typeface="Montserrat Bold"/>
                <a:sym typeface="Montserrat Bold"/>
              </a:rPr>
              <a:t> AI Who It Should Be </a:t>
            </a:r>
          </a:p>
        </p:txBody>
      </p:sp>
      <p:sp>
        <p:nvSpPr>
          <p:cNvPr name="TextBox 7" id="7"/>
          <p:cNvSpPr txBox="true"/>
          <p:nvPr/>
        </p:nvSpPr>
        <p:spPr>
          <a:xfrm rot="0">
            <a:off x="1028700" y="7129218"/>
            <a:ext cx="15908935" cy="692150"/>
          </a:xfrm>
          <a:prstGeom prst="rect">
            <a:avLst/>
          </a:prstGeom>
        </p:spPr>
        <p:txBody>
          <a:bodyPr anchor="t" rtlCol="false" tIns="0" lIns="0" bIns="0" rIns="0">
            <a:spAutoFit/>
          </a:bodyPr>
          <a:lstStyle/>
          <a:p>
            <a:pPr algn="l">
              <a:lnSpc>
                <a:spcPts val="2800"/>
              </a:lnSpc>
            </a:pPr>
            <a:r>
              <a:rPr lang="en-US" sz="2000">
                <a:solidFill>
                  <a:srgbClr val="111111"/>
                </a:solidFill>
                <a:latin typeface="Montserrat"/>
                <a:ea typeface="Montserrat"/>
                <a:cs typeface="Montserrat"/>
                <a:sym typeface="Montserrat"/>
              </a:rPr>
              <a:t>Th</a:t>
            </a:r>
            <a:r>
              <a:rPr lang="en-US" sz="2000">
                <a:solidFill>
                  <a:srgbClr val="111111"/>
                </a:solidFill>
                <a:latin typeface="Montserrat"/>
                <a:ea typeface="Montserrat"/>
                <a:cs typeface="Montserrat"/>
                <a:sym typeface="Montserrat"/>
              </a:rPr>
              <a:t>e Rol</a:t>
            </a:r>
            <a:r>
              <a:rPr lang="en-US" sz="2000">
                <a:solidFill>
                  <a:srgbClr val="111111"/>
                </a:solidFill>
                <a:latin typeface="Montserrat"/>
                <a:ea typeface="Montserrat"/>
                <a:cs typeface="Montserrat"/>
                <a:sym typeface="Montserrat"/>
              </a:rPr>
              <a:t>e sets</a:t>
            </a:r>
            <a:r>
              <a:rPr lang="en-US" sz="2000">
                <a:solidFill>
                  <a:srgbClr val="111111"/>
                </a:solidFill>
                <a:latin typeface="Montserrat"/>
                <a:ea typeface="Montserrat"/>
                <a:cs typeface="Montserrat"/>
                <a:sym typeface="Montserrat"/>
              </a:rPr>
              <a:t> the AI's </a:t>
            </a:r>
            <a:r>
              <a:rPr lang="en-US" b="true" sz="2000">
                <a:solidFill>
                  <a:srgbClr val="111111"/>
                </a:solidFill>
                <a:latin typeface="Montserrat Bold"/>
                <a:ea typeface="Montserrat Bold"/>
                <a:cs typeface="Montserrat Bold"/>
                <a:sym typeface="Montserrat Bold"/>
              </a:rPr>
              <a:t>persona, expertise level, and tone. </a:t>
            </a:r>
          </a:p>
          <a:p>
            <a:pPr algn="l">
              <a:lnSpc>
                <a:spcPts val="2800"/>
              </a:lnSpc>
            </a:pPr>
            <a:r>
              <a:rPr lang="en-US" b="true" sz="2000">
                <a:solidFill>
                  <a:srgbClr val="111111"/>
                </a:solidFill>
                <a:latin typeface="Montserrat Bold"/>
                <a:ea typeface="Montserrat Bold"/>
                <a:cs typeface="Montserrat Bold"/>
                <a:sym typeface="Montserrat Bold"/>
              </a:rPr>
              <a:t>Structure: </a:t>
            </a:r>
          </a:p>
        </p:txBody>
      </p:sp>
      <p:grpSp>
        <p:nvGrpSpPr>
          <p:cNvPr name="Group 8" id="8"/>
          <p:cNvGrpSpPr/>
          <p:nvPr/>
        </p:nvGrpSpPr>
        <p:grpSpPr>
          <a:xfrm rot="0">
            <a:off x="1028700" y="3923940"/>
            <a:ext cx="15908935" cy="2226637"/>
            <a:chOff x="0" y="0"/>
            <a:chExt cx="21211914" cy="2968850"/>
          </a:xfrm>
        </p:grpSpPr>
        <p:grpSp>
          <p:nvGrpSpPr>
            <p:cNvPr name="Group 9" id="9"/>
            <p:cNvGrpSpPr/>
            <p:nvPr/>
          </p:nvGrpSpPr>
          <p:grpSpPr>
            <a:xfrm rot="0">
              <a:off x="0" y="0"/>
              <a:ext cx="21211914" cy="2968850"/>
              <a:chOff x="0" y="0"/>
              <a:chExt cx="4190008" cy="586439"/>
            </a:xfrm>
          </p:grpSpPr>
          <p:sp>
            <p:nvSpPr>
              <p:cNvPr name="Freeform 10" id="10"/>
              <p:cNvSpPr/>
              <p:nvPr/>
            </p:nvSpPr>
            <p:spPr>
              <a:xfrm flipH="false" flipV="false" rot="0">
                <a:off x="0" y="0"/>
                <a:ext cx="4190008" cy="586439"/>
              </a:xfrm>
              <a:custGeom>
                <a:avLst/>
                <a:gdLst/>
                <a:ahLst/>
                <a:cxnLst/>
                <a:rect r="r" b="b" t="t" l="l"/>
                <a:pathLst>
                  <a:path h="586439" w="4190008">
                    <a:moveTo>
                      <a:pt x="11193" y="0"/>
                    </a:moveTo>
                    <a:lnTo>
                      <a:pt x="4178815" y="0"/>
                    </a:lnTo>
                    <a:cubicBezTo>
                      <a:pt x="4181784" y="0"/>
                      <a:pt x="4184631" y="1179"/>
                      <a:pt x="4186730" y="3278"/>
                    </a:cubicBezTo>
                    <a:cubicBezTo>
                      <a:pt x="4188828" y="5377"/>
                      <a:pt x="4190008" y="8224"/>
                      <a:pt x="4190008" y="11193"/>
                    </a:cubicBezTo>
                    <a:lnTo>
                      <a:pt x="4190008" y="575247"/>
                    </a:lnTo>
                    <a:cubicBezTo>
                      <a:pt x="4190008" y="578215"/>
                      <a:pt x="4188828" y="581062"/>
                      <a:pt x="4186730" y="583161"/>
                    </a:cubicBezTo>
                    <a:cubicBezTo>
                      <a:pt x="4184631" y="585260"/>
                      <a:pt x="4181784" y="586439"/>
                      <a:pt x="4178815" y="586439"/>
                    </a:cubicBezTo>
                    <a:lnTo>
                      <a:pt x="11193" y="586439"/>
                    </a:lnTo>
                    <a:cubicBezTo>
                      <a:pt x="8224" y="586439"/>
                      <a:pt x="5377" y="585260"/>
                      <a:pt x="3278" y="583161"/>
                    </a:cubicBezTo>
                    <a:cubicBezTo>
                      <a:pt x="1179" y="581062"/>
                      <a:pt x="0" y="578215"/>
                      <a:pt x="0" y="575247"/>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1" id="11"/>
              <p:cNvSpPr txBox="true"/>
              <p:nvPr/>
            </p:nvSpPr>
            <p:spPr>
              <a:xfrm>
                <a:off x="0" y="-123825"/>
                <a:ext cx="4190008" cy="710264"/>
              </a:xfrm>
              <a:prstGeom prst="rect">
                <a:avLst/>
              </a:prstGeom>
            </p:spPr>
            <p:txBody>
              <a:bodyPr anchor="ctr" rtlCol="false" tIns="50800" lIns="50800" bIns="50800" rIns="50800"/>
              <a:lstStyle/>
              <a:p>
                <a:pPr algn="ctr">
                  <a:lnSpc>
                    <a:spcPts val="3240"/>
                  </a:lnSpc>
                </a:pPr>
              </a:p>
            </p:txBody>
          </p:sp>
        </p:grpSp>
        <p:sp>
          <p:nvSpPr>
            <p:cNvPr name="TextBox 12" id="12"/>
            <p:cNvSpPr txBox="true"/>
            <p:nvPr/>
          </p:nvSpPr>
          <p:spPr>
            <a:xfrm rot="0">
              <a:off x="373939" y="299508"/>
              <a:ext cx="20521915" cy="2329392"/>
            </a:xfrm>
            <a:prstGeom prst="rect">
              <a:avLst/>
            </a:prstGeom>
          </p:spPr>
          <p:txBody>
            <a:bodyPr anchor="t" rtlCol="false" tIns="0" lIns="0" bIns="0" rIns="0">
              <a:spAutoFit/>
            </a:bodyPr>
            <a:lstStyle/>
            <a:p>
              <a:pPr algn="l">
                <a:lnSpc>
                  <a:spcPts val="2800"/>
                </a:lnSpc>
              </a:pPr>
              <a:r>
                <a:rPr lang="en-US" sz="2000">
                  <a:solidFill>
                    <a:srgbClr val="D9D9D9"/>
                  </a:solidFill>
                  <a:latin typeface="Anca Coder"/>
                  <a:ea typeface="Anca Coder"/>
                  <a:cs typeface="Anca Coder"/>
                  <a:sym typeface="Anca Coder"/>
                </a:rPr>
                <a:t>1   </a:t>
              </a:r>
              <a:r>
                <a:rPr lang="en-US" sz="2000">
                  <a:solidFill>
                    <a:srgbClr val="111111"/>
                  </a:solidFill>
                  <a:latin typeface="Anca Coder"/>
                  <a:ea typeface="Anca Coder"/>
                  <a:cs typeface="Anca Coder"/>
                  <a:sym typeface="Anca Coder"/>
                </a:rPr>
                <a:t>R — Ro</a:t>
              </a:r>
              <a:r>
                <a:rPr lang="en-US" sz="2000">
                  <a:solidFill>
                    <a:srgbClr val="111111"/>
                  </a:solidFill>
                  <a:latin typeface="Anca Coder"/>
                  <a:ea typeface="Anca Coder"/>
                  <a:cs typeface="Anca Coder"/>
                  <a:sym typeface="Anca Coder"/>
                </a:rPr>
                <a:t>le</a:t>
              </a:r>
            </a:p>
            <a:p>
              <a:pPr algn="l">
                <a:lnSpc>
                  <a:spcPts val="2800"/>
                </a:lnSpc>
              </a:pPr>
              <a:r>
                <a:rPr lang="en-US" sz="2000">
                  <a:solidFill>
                    <a:srgbClr val="D9D9D9"/>
                  </a:solidFill>
                  <a:latin typeface="Anca Coder"/>
                  <a:ea typeface="Anca Coder"/>
                  <a:cs typeface="Anca Coder"/>
                  <a:sym typeface="Anca Coder"/>
                </a:rPr>
                <a:t>2</a:t>
              </a:r>
              <a:r>
                <a:rPr lang="en-US" sz="2000">
                  <a:solidFill>
                    <a:srgbClr val="111111"/>
                  </a:solidFill>
                  <a:latin typeface="Anca Coder"/>
                  <a:ea typeface="Anca Coder"/>
                  <a:cs typeface="Anca Coder"/>
                  <a:sym typeface="Anca Coder"/>
                </a:rPr>
                <a:t>   C — Context </a:t>
              </a:r>
            </a:p>
            <a:p>
              <a:pPr algn="l">
                <a:lnSpc>
                  <a:spcPts val="2800"/>
                </a:lnSpc>
              </a:pPr>
              <a:r>
                <a:rPr lang="en-US" sz="2000">
                  <a:solidFill>
                    <a:srgbClr val="D9D9D9"/>
                  </a:solidFill>
                  <a:latin typeface="Anca Coder"/>
                  <a:ea typeface="Anca Coder"/>
                  <a:cs typeface="Anca Coder"/>
                  <a:sym typeface="Anca Coder"/>
                </a:rPr>
                <a:t>3   </a:t>
              </a:r>
              <a:r>
                <a:rPr lang="en-US" sz="2000">
                  <a:solidFill>
                    <a:srgbClr val="111111"/>
                  </a:solidFill>
                  <a:latin typeface="Anca Coder"/>
                  <a:ea typeface="Anca Coder"/>
                  <a:cs typeface="Anca Coder"/>
                  <a:sym typeface="Anca Coder"/>
                </a:rPr>
                <a:t>T — Task</a:t>
              </a:r>
            </a:p>
            <a:p>
              <a:pPr algn="l">
                <a:lnSpc>
                  <a:spcPts val="2800"/>
                </a:lnSpc>
              </a:pPr>
              <a:r>
                <a:rPr lang="en-US" sz="2000">
                  <a:solidFill>
                    <a:srgbClr val="D9D9D9"/>
                  </a:solidFill>
                  <a:latin typeface="Anca Coder"/>
                  <a:ea typeface="Anca Coder"/>
                  <a:cs typeface="Anca Coder"/>
                  <a:sym typeface="Anca Coder"/>
                </a:rPr>
                <a:t>4   </a:t>
              </a:r>
              <a:r>
                <a:rPr lang="en-US" sz="2000">
                  <a:solidFill>
                    <a:srgbClr val="111111"/>
                  </a:solidFill>
                  <a:latin typeface="Anca Coder"/>
                  <a:ea typeface="Anca Coder"/>
                  <a:cs typeface="Anca Coder"/>
                  <a:sym typeface="Anca Coder"/>
                </a:rPr>
                <a:t>I — Input</a:t>
              </a:r>
            </a:p>
            <a:p>
              <a:pPr algn="l">
                <a:lnSpc>
                  <a:spcPts val="2800"/>
                </a:lnSpc>
              </a:pPr>
              <a:r>
                <a:rPr lang="en-US" sz="2000">
                  <a:solidFill>
                    <a:srgbClr val="D9D9D9"/>
                  </a:solidFill>
                  <a:latin typeface="Anca Coder"/>
                  <a:ea typeface="Anca Coder"/>
                  <a:cs typeface="Anca Coder"/>
                  <a:sym typeface="Anca Coder"/>
                </a:rPr>
                <a:t>5   </a:t>
              </a:r>
              <a:r>
                <a:rPr lang="en-US" sz="2000">
                  <a:solidFill>
                    <a:srgbClr val="111111"/>
                  </a:solidFill>
                  <a:latin typeface="Anca Coder"/>
                  <a:ea typeface="Anca Coder"/>
                  <a:cs typeface="Anca Coder"/>
                  <a:sym typeface="Anca Coder"/>
                </a:rPr>
                <a:t>F — Format </a:t>
              </a:r>
            </a:p>
          </p:txBody>
        </p:sp>
      </p:grpSp>
      <p:grpSp>
        <p:nvGrpSpPr>
          <p:cNvPr name="Group 13" id="13"/>
          <p:cNvGrpSpPr/>
          <p:nvPr/>
        </p:nvGrpSpPr>
        <p:grpSpPr>
          <a:xfrm rot="0">
            <a:off x="1028700" y="8040443"/>
            <a:ext cx="15908935" cy="1169362"/>
            <a:chOff x="0" y="0"/>
            <a:chExt cx="21211914" cy="1559150"/>
          </a:xfrm>
        </p:grpSpPr>
        <p:grpSp>
          <p:nvGrpSpPr>
            <p:cNvPr name="Group 14" id="14"/>
            <p:cNvGrpSpPr/>
            <p:nvPr/>
          </p:nvGrpSpPr>
          <p:grpSpPr>
            <a:xfrm rot="0">
              <a:off x="0" y="0"/>
              <a:ext cx="21211914" cy="1559150"/>
              <a:chOff x="0" y="0"/>
              <a:chExt cx="4190008" cy="307980"/>
            </a:xfrm>
          </p:grpSpPr>
          <p:sp>
            <p:nvSpPr>
              <p:cNvPr name="Freeform 15" id="15"/>
              <p:cNvSpPr/>
              <p:nvPr/>
            </p:nvSpPr>
            <p:spPr>
              <a:xfrm flipH="false" flipV="false" rot="0">
                <a:off x="0" y="0"/>
                <a:ext cx="4190008" cy="307980"/>
              </a:xfrm>
              <a:custGeom>
                <a:avLst/>
                <a:gdLst/>
                <a:ahLst/>
                <a:cxnLst/>
                <a:rect r="r" b="b" t="t" l="l"/>
                <a:pathLst>
                  <a:path h="307980" w="4190008">
                    <a:moveTo>
                      <a:pt x="11193" y="0"/>
                    </a:moveTo>
                    <a:lnTo>
                      <a:pt x="4178815" y="0"/>
                    </a:lnTo>
                    <a:cubicBezTo>
                      <a:pt x="4181784" y="0"/>
                      <a:pt x="4184631" y="1179"/>
                      <a:pt x="4186730" y="3278"/>
                    </a:cubicBezTo>
                    <a:cubicBezTo>
                      <a:pt x="4188828" y="5377"/>
                      <a:pt x="4190008" y="8224"/>
                      <a:pt x="4190008" y="11193"/>
                    </a:cubicBezTo>
                    <a:lnTo>
                      <a:pt x="4190008" y="296788"/>
                    </a:lnTo>
                    <a:cubicBezTo>
                      <a:pt x="4190008" y="299756"/>
                      <a:pt x="4188828" y="302603"/>
                      <a:pt x="4186730" y="304702"/>
                    </a:cubicBezTo>
                    <a:cubicBezTo>
                      <a:pt x="4184631" y="306801"/>
                      <a:pt x="4181784" y="307980"/>
                      <a:pt x="4178815" y="307980"/>
                    </a:cubicBezTo>
                    <a:lnTo>
                      <a:pt x="11193" y="307980"/>
                    </a:lnTo>
                    <a:cubicBezTo>
                      <a:pt x="8224" y="307980"/>
                      <a:pt x="5377" y="306801"/>
                      <a:pt x="3278" y="304702"/>
                    </a:cubicBezTo>
                    <a:cubicBezTo>
                      <a:pt x="1179" y="302603"/>
                      <a:pt x="0" y="299756"/>
                      <a:pt x="0" y="296788"/>
                    </a:cubicBezTo>
                    <a:lnTo>
                      <a:pt x="0" y="11193"/>
                    </a:lnTo>
                    <a:cubicBezTo>
                      <a:pt x="0" y="8224"/>
                      <a:pt x="1179" y="5377"/>
                      <a:pt x="3278" y="3278"/>
                    </a:cubicBezTo>
                    <a:cubicBezTo>
                      <a:pt x="5377" y="1179"/>
                      <a:pt x="8224" y="0"/>
                      <a:pt x="11193" y="0"/>
                    </a:cubicBezTo>
                    <a:close/>
                  </a:path>
                </a:pathLst>
              </a:custGeom>
              <a:solidFill>
                <a:srgbClr val="FFFFFF"/>
              </a:solidFill>
              <a:ln w="19050" cap="rnd">
                <a:solidFill>
                  <a:srgbClr val="D9D9D9"/>
                </a:solidFill>
                <a:prstDash val="solid"/>
                <a:round/>
              </a:ln>
            </p:spPr>
          </p:sp>
          <p:sp>
            <p:nvSpPr>
              <p:cNvPr name="TextBox 16" id="16"/>
              <p:cNvSpPr txBox="true"/>
              <p:nvPr/>
            </p:nvSpPr>
            <p:spPr>
              <a:xfrm>
                <a:off x="0" y="-123825"/>
                <a:ext cx="4190008" cy="431805"/>
              </a:xfrm>
              <a:prstGeom prst="rect">
                <a:avLst/>
              </a:prstGeom>
            </p:spPr>
            <p:txBody>
              <a:bodyPr anchor="ctr" rtlCol="false" tIns="50800" lIns="50800" bIns="50800" rIns="50800"/>
              <a:lstStyle/>
              <a:p>
                <a:pPr algn="ctr">
                  <a:lnSpc>
                    <a:spcPts val="3240"/>
                  </a:lnSpc>
                </a:pPr>
              </a:p>
            </p:txBody>
          </p:sp>
        </p:grpSp>
        <p:sp>
          <p:nvSpPr>
            <p:cNvPr name="TextBox 17" id="17"/>
            <p:cNvSpPr txBox="true"/>
            <p:nvPr/>
          </p:nvSpPr>
          <p:spPr>
            <a:xfrm rot="0">
              <a:off x="373939" y="299508"/>
              <a:ext cx="20521915" cy="919692"/>
            </a:xfrm>
            <a:prstGeom prst="rect">
              <a:avLst/>
            </a:prstGeom>
          </p:spPr>
          <p:txBody>
            <a:bodyPr anchor="t" rtlCol="false" tIns="0" lIns="0" bIns="0" rIns="0">
              <a:spAutoFit/>
            </a:bodyPr>
            <a:lstStyle/>
            <a:p>
              <a:pPr algn="l">
                <a:lnSpc>
                  <a:spcPts val="2800"/>
                </a:lnSpc>
              </a:pPr>
              <a:r>
                <a:rPr lang="en-US" sz="2000">
                  <a:solidFill>
                    <a:srgbClr val="D9D9D9"/>
                  </a:solidFill>
                  <a:latin typeface="Anca Coder"/>
                  <a:ea typeface="Anca Coder"/>
                  <a:cs typeface="Anca Coder"/>
                  <a:sym typeface="Anca Coder"/>
                </a:rPr>
                <a:t>1   </a:t>
              </a:r>
              <a:r>
                <a:rPr lang="en-US" sz="2000">
                  <a:solidFill>
                    <a:srgbClr val="000000"/>
                  </a:solidFill>
                  <a:latin typeface="Anca Coder"/>
                  <a:ea typeface="Anca Coder"/>
                  <a:cs typeface="Anca Coder"/>
                  <a:sym typeface="Anca Coder"/>
                </a:rPr>
                <a:t>“You are a [ro</a:t>
              </a:r>
              <a:r>
                <a:rPr lang="en-US" sz="2000">
                  <a:solidFill>
                    <a:srgbClr val="000000"/>
                  </a:solidFill>
                  <a:latin typeface="Anca Coder"/>
                  <a:ea typeface="Anca Coder"/>
                  <a:cs typeface="Anca Coder"/>
                  <a:sym typeface="Anca Coder"/>
                </a:rPr>
                <a:t>le/persona] with expertise in [domain],</a:t>
              </a:r>
            </a:p>
            <a:p>
              <a:pPr algn="l">
                <a:lnSpc>
                  <a:spcPts val="2800"/>
                </a:lnSpc>
              </a:pPr>
              <a:r>
                <a:rPr lang="en-US" sz="2000">
                  <a:solidFill>
                    <a:srgbClr val="D9D9D9"/>
                  </a:solidFill>
                  <a:latin typeface="Anca Coder"/>
                  <a:ea typeface="Anca Coder"/>
                  <a:cs typeface="Anca Coder"/>
                  <a:sym typeface="Anca Coder"/>
                </a:rPr>
                <a:t>2</a:t>
              </a:r>
              <a:r>
                <a:rPr lang="en-US" sz="2000">
                  <a:solidFill>
                    <a:srgbClr val="111111"/>
                  </a:solidFill>
                  <a:latin typeface="Anca Coder"/>
                  <a:ea typeface="Anca Coder"/>
                  <a:cs typeface="Anca Coder"/>
                  <a:sym typeface="Anca Coder"/>
                </a:rPr>
                <a:t>   working for [company type/industry]."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DAHDcukqCXk</dc:identifier>
  <dcterms:modified xsi:type="dcterms:W3CDTF">2011-08-01T06:04:30Z</dcterms:modified>
  <cp:revision>1</cp:revision>
  <dc:title>VectorMind GenAI Prompt Guide </dc:title>
</cp:coreProperties>
</file>